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75" r:id="rId3"/>
    <p:sldId id="274" r:id="rId4"/>
    <p:sldId id="276" r:id="rId5"/>
    <p:sldId id="277" r:id="rId6"/>
    <p:sldId id="287" r:id="rId7"/>
    <p:sldId id="278" r:id="rId8"/>
    <p:sldId id="279" r:id="rId9"/>
    <p:sldId id="280" r:id="rId10"/>
    <p:sldId id="281" r:id="rId11"/>
    <p:sldId id="282" r:id="rId12"/>
    <p:sldId id="283" r:id="rId13"/>
    <p:sldId id="284" r:id="rId14"/>
    <p:sldId id="285" r:id="rId15"/>
    <p:sldId id="2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D3CFC-3711-4329-9EE8-E7494D045C90}" type="datetimeFigureOut">
              <a:rPr lang="en-US" smtClean="0"/>
              <a:t>7/11/2013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C8E8A-6FE4-46E5-98E0-775803C3E697}" type="slidenum">
              <a:rPr lang="en-US" smtClean="0"/>
              <a:t>‹#›</a:t>
            </a:fld>
            <a:endParaRPr lang="en-US"/>
          </a:p>
        </p:txBody>
      </p:sp>
    </p:spTree>
    <p:extLst>
      <p:ext uri="{BB962C8B-B14F-4D97-AF65-F5344CB8AC3E}">
        <p14:creationId xmlns:p14="http://schemas.microsoft.com/office/powerpoint/2010/main" val="423839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photo is Privet</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4</a:t>
            </a:fld>
            <a:endParaRPr lang="en-US"/>
          </a:p>
        </p:txBody>
      </p:sp>
    </p:spTree>
    <p:extLst>
      <p:ext uri="{BB962C8B-B14F-4D97-AF65-F5344CB8AC3E}">
        <p14:creationId xmlns:p14="http://schemas.microsoft.com/office/powerpoint/2010/main" val="240719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invasive species where</a:t>
            </a:r>
            <a:r>
              <a:rPr lang="en-US" baseline="0" dirty="0" smtClean="0"/>
              <a:t> purposely brought into the environment in which they eventually became a problem. Invasive plants and animals are introduced for a variety of reasons: as landscape plants, to control soil erosion, to provide food for animals or people, or even to control other invasive species. Sometimes introduced plants and animals do what they were brought in to do and don’t become a problem. Other times, they become invasive.</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5</a:t>
            </a:fld>
            <a:endParaRPr lang="en-US"/>
          </a:p>
        </p:txBody>
      </p:sp>
    </p:spTree>
    <p:extLst>
      <p:ext uri="{BB962C8B-B14F-4D97-AF65-F5344CB8AC3E}">
        <p14:creationId xmlns:p14="http://schemas.microsoft.com/office/powerpoint/2010/main" val="199546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difficult to know why some plants become invasive while others don’t, but invasive species often display a combination of these characteristics</a:t>
            </a:r>
            <a:endParaRPr lang="en-US" dirty="0"/>
          </a:p>
        </p:txBody>
      </p:sp>
      <p:sp>
        <p:nvSpPr>
          <p:cNvPr id="4" name="Slide Number Placeholder 3"/>
          <p:cNvSpPr>
            <a:spLocks noGrp="1"/>
          </p:cNvSpPr>
          <p:nvPr>
            <p:ph type="sldNum" sz="quarter" idx="10"/>
          </p:nvPr>
        </p:nvSpPr>
        <p:spPr/>
        <p:txBody>
          <a:bodyPr/>
          <a:lstStyle/>
          <a:p>
            <a:fld id="{76EC8E8A-6FE4-46E5-98E0-775803C3E697}" type="slidenum">
              <a:rPr lang="en-US" smtClean="0"/>
              <a:t>8</a:t>
            </a:fld>
            <a:endParaRPr lang="en-US"/>
          </a:p>
        </p:txBody>
      </p:sp>
    </p:spTree>
    <p:extLst>
      <p:ext uri="{BB962C8B-B14F-4D97-AF65-F5344CB8AC3E}">
        <p14:creationId xmlns:p14="http://schemas.microsoft.com/office/powerpoint/2010/main" val="121867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C25FE4-537A-4CF0-BA3C-1C27CA13D86D}" type="datetimeFigureOut">
              <a:rPr lang="en-US" smtClean="0"/>
              <a:t>7/11/2013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C787461-D111-426C-A8EF-1092F063356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C25FE4-537A-4CF0-BA3C-1C27CA13D86D}" type="datetimeFigureOut">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87461-D111-426C-A8EF-1092F063356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25FE4-537A-4CF0-BA3C-1C27CA13D86D}" type="datetimeFigureOut">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C25FE4-537A-4CF0-BA3C-1C27CA13D86D}" type="datetimeFigureOut">
              <a:rPr lang="en-US" smtClean="0"/>
              <a:t>7/11/2013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C25FE4-537A-4CF0-BA3C-1C27CA13D86D}" type="datetimeFigureOut">
              <a:rPr lang="en-US" smtClean="0"/>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25FE4-537A-4CF0-BA3C-1C27CA13D86D}" type="datetimeFigureOut">
              <a:rPr lang="en-US" smtClean="0"/>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25FE4-537A-4CF0-BA3C-1C27CA13D86D}" type="datetimeFigureOut">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87461-D111-426C-A8EF-1092F06335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C25FE4-537A-4CF0-BA3C-1C27CA13D86D}" type="datetimeFigureOut">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C787461-D111-426C-A8EF-1092F063356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C25FE4-537A-4CF0-BA3C-1C27CA13D86D}" type="datetimeFigureOut">
              <a:rPr lang="en-US" smtClean="0"/>
              <a:t>7/11/2013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787461-D111-426C-A8EF-1092F063356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threatsummary.forestthreats.org/browse.cfm?stateSearch=SC" TargetMode="External"/><Relationship Id="rId2" Type="http://schemas.openxmlformats.org/officeDocument/2006/relationships/hyperlink" Target="http://www.se-eppc.org/southcarolina/scinvasiv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Invasive Species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8658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they come from?</a:t>
            </a:r>
            <a:endParaRPr lang="en-US" dirty="0"/>
          </a:p>
        </p:txBody>
      </p:sp>
      <p:sp>
        <p:nvSpPr>
          <p:cNvPr id="3" name="Content Placeholder 2"/>
          <p:cNvSpPr>
            <a:spLocks noGrp="1"/>
          </p:cNvSpPr>
          <p:nvPr>
            <p:ph idx="1"/>
          </p:nvPr>
        </p:nvSpPr>
        <p:spPr/>
        <p:txBody>
          <a:bodyPr/>
          <a:lstStyle/>
          <a:p>
            <a:r>
              <a:rPr lang="en-US" dirty="0" smtClean="0">
                <a:solidFill>
                  <a:srgbClr val="000000"/>
                </a:solidFill>
              </a:rPr>
              <a:t>Hitchhikers (ride on boats, airplanes, or in packages)</a:t>
            </a:r>
          </a:p>
          <a:p>
            <a:r>
              <a:rPr lang="en-US" dirty="0" smtClean="0">
                <a:solidFill>
                  <a:srgbClr val="000000"/>
                </a:solidFill>
              </a:rPr>
              <a:t>Agriculture</a:t>
            </a:r>
          </a:p>
          <a:p>
            <a:r>
              <a:rPr lang="en-US" dirty="0" smtClean="0">
                <a:solidFill>
                  <a:srgbClr val="000000"/>
                </a:solidFill>
              </a:rPr>
              <a:t>Landscape plants</a:t>
            </a:r>
          </a:p>
          <a:p>
            <a:r>
              <a:rPr lang="en-US" dirty="0" smtClean="0">
                <a:solidFill>
                  <a:srgbClr val="000000"/>
                </a:solidFill>
              </a:rPr>
              <a:t>Introduced to control another species</a:t>
            </a:r>
          </a:p>
          <a:p>
            <a:r>
              <a:rPr lang="en-US" dirty="0" smtClean="0">
                <a:solidFill>
                  <a:srgbClr val="000000"/>
                </a:solidFill>
              </a:rPr>
              <a:t>Pet trade</a:t>
            </a:r>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276600"/>
            <a:ext cx="2843669" cy="3276600"/>
          </a:xfrm>
          <a:prstGeom prst="rect">
            <a:avLst/>
          </a:prstGeom>
        </p:spPr>
      </p:pic>
      <p:sp>
        <p:nvSpPr>
          <p:cNvPr id="5" name="Rectangle 4"/>
          <p:cNvSpPr/>
          <p:nvPr/>
        </p:nvSpPr>
        <p:spPr>
          <a:xfrm>
            <a:off x="6172200" y="6488668"/>
            <a:ext cx="2326278" cy="261610"/>
          </a:xfrm>
          <a:prstGeom prst="rect">
            <a:avLst/>
          </a:prstGeom>
        </p:spPr>
        <p:txBody>
          <a:bodyPr wrap="none">
            <a:spAutoFit/>
          </a:bodyPr>
          <a:lstStyle/>
          <a:p>
            <a:r>
              <a:rPr lang="en-US" sz="1100" dirty="0" smtClean="0"/>
              <a:t>Tree of Heaven. </a:t>
            </a:r>
            <a:r>
              <a:rPr lang="en-US" sz="1100" dirty="0"/>
              <a:t>Photo by </a:t>
            </a:r>
            <a:r>
              <a:rPr lang="en-US" sz="1100" dirty="0" err="1"/>
              <a:t>J.DuRant</a:t>
            </a:r>
            <a:endParaRPr lang="en-US" sz="1100" dirty="0"/>
          </a:p>
        </p:txBody>
      </p:sp>
    </p:spTree>
    <p:extLst>
      <p:ext uri="{BB962C8B-B14F-4D97-AF65-F5344CB8AC3E}">
        <p14:creationId xmlns:p14="http://schemas.microsoft.com/office/powerpoint/2010/main" val="4199972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dirty="0" smtClean="0">
                <a:solidFill>
                  <a:srgbClr val="000000"/>
                </a:solidFill>
              </a:rPr>
              <a:t>Learn to identify invasive species</a:t>
            </a:r>
          </a:p>
          <a:p>
            <a:r>
              <a:rPr lang="en-US" dirty="0" smtClean="0">
                <a:solidFill>
                  <a:srgbClr val="000000"/>
                </a:solidFill>
              </a:rPr>
              <a:t>Plant native species</a:t>
            </a:r>
          </a:p>
          <a:p>
            <a:r>
              <a:rPr lang="en-US" dirty="0" smtClean="0">
                <a:solidFill>
                  <a:srgbClr val="000000"/>
                </a:solidFill>
              </a:rPr>
              <a:t>Never dump a plant/aquarium/pet in the wild</a:t>
            </a:r>
          </a:p>
          <a:p>
            <a:r>
              <a:rPr lang="en-US" dirty="0" smtClean="0">
                <a:solidFill>
                  <a:srgbClr val="000000"/>
                </a:solidFill>
              </a:rPr>
              <a:t>Clean hiking, sampling, fishing, boating, and other equipment well between trips </a:t>
            </a:r>
          </a:p>
          <a:p>
            <a:r>
              <a:rPr lang="en-US" dirty="0" smtClean="0">
                <a:solidFill>
                  <a:srgbClr val="000000"/>
                </a:solidFill>
              </a:rPr>
              <a:t>Make sure current landscape plants are well contained and controlled</a:t>
            </a:r>
          </a:p>
          <a:p>
            <a:r>
              <a:rPr lang="en-US" dirty="0" smtClean="0">
                <a:solidFill>
                  <a:srgbClr val="000000"/>
                </a:solidFill>
              </a:rPr>
              <a:t>Removal projects </a:t>
            </a:r>
          </a:p>
          <a:p>
            <a:endParaRPr lang="en-US" dirty="0" smtClean="0"/>
          </a:p>
        </p:txBody>
      </p:sp>
    </p:spTree>
    <p:extLst>
      <p:ext uri="{BB962C8B-B14F-4D97-AF65-F5344CB8AC3E}">
        <p14:creationId xmlns:p14="http://schemas.microsoft.com/office/powerpoint/2010/main" val="1325604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Invasive TREE Species in Greenville</a:t>
            </a:r>
            <a:endParaRPr lang="en-US" dirty="0"/>
          </a:p>
        </p:txBody>
      </p:sp>
      <p:sp>
        <p:nvSpPr>
          <p:cNvPr id="9" name="Content Placeholder 8"/>
          <p:cNvSpPr>
            <a:spLocks noGrp="1"/>
          </p:cNvSpPr>
          <p:nvPr>
            <p:ph sz="half" idx="1"/>
          </p:nvPr>
        </p:nvSpPr>
        <p:spPr/>
        <p:txBody>
          <a:bodyPr/>
          <a:lstStyle/>
          <a:p>
            <a:r>
              <a:rPr lang="en-US" dirty="0" smtClean="0">
                <a:solidFill>
                  <a:schemeClr val="tx2"/>
                </a:solidFill>
              </a:rPr>
              <a:t>Princess Tree</a:t>
            </a:r>
          </a:p>
          <a:p>
            <a:r>
              <a:rPr lang="en-US" dirty="0" smtClean="0">
                <a:solidFill>
                  <a:schemeClr val="tx2"/>
                </a:solidFill>
              </a:rPr>
              <a:t>Mimosa</a:t>
            </a:r>
          </a:p>
          <a:p>
            <a:r>
              <a:rPr lang="en-US" dirty="0" smtClean="0">
                <a:solidFill>
                  <a:schemeClr val="tx2"/>
                </a:solidFill>
              </a:rPr>
              <a:t>Tree of Heaven</a:t>
            </a:r>
          </a:p>
          <a:p>
            <a:r>
              <a:rPr lang="en-US" dirty="0" smtClean="0">
                <a:solidFill>
                  <a:schemeClr val="tx2"/>
                </a:solidFill>
              </a:rPr>
              <a:t>Chinaberry</a:t>
            </a:r>
          </a:p>
          <a:p>
            <a:r>
              <a:rPr lang="en-US" dirty="0" smtClean="0">
                <a:solidFill>
                  <a:schemeClr val="tx2"/>
                </a:solidFill>
              </a:rPr>
              <a:t>Chinese Parasol Tree</a:t>
            </a:r>
          </a:p>
          <a:p>
            <a:r>
              <a:rPr lang="en-US" dirty="0" smtClean="0">
                <a:solidFill>
                  <a:schemeClr val="tx2"/>
                </a:solidFill>
              </a:rPr>
              <a:t>White Mulberry</a:t>
            </a:r>
          </a:p>
          <a:p>
            <a:r>
              <a:rPr lang="en-US" dirty="0" smtClean="0">
                <a:solidFill>
                  <a:schemeClr val="tx2"/>
                </a:solidFill>
              </a:rPr>
              <a:t>White Poplar</a:t>
            </a:r>
          </a:p>
          <a:p>
            <a:r>
              <a:rPr lang="en-US" dirty="0" smtClean="0">
                <a:solidFill>
                  <a:schemeClr val="tx2"/>
                </a:solidFill>
              </a:rPr>
              <a:t>Bradford Pear</a:t>
            </a:r>
            <a:endParaRPr lang="en-US" dirty="0">
              <a:solidFill>
                <a:schemeClr val="tx2"/>
              </a:solidFill>
            </a:endParaRP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4792" y="1920875"/>
            <a:ext cx="3325416" cy="4433888"/>
          </a:xfrm>
        </p:spPr>
      </p:pic>
    </p:spTree>
    <p:extLst>
      <p:ext uri="{BB962C8B-B14F-4D97-AF65-F5344CB8AC3E}">
        <p14:creationId xmlns:p14="http://schemas.microsoft.com/office/powerpoint/2010/main" val="1044522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534400" cy="1143000"/>
          </a:xfrm>
        </p:spPr>
        <p:txBody>
          <a:bodyPr>
            <a:normAutofit fontScale="90000"/>
          </a:bodyPr>
          <a:lstStyle/>
          <a:p>
            <a:r>
              <a:rPr lang="en-US" dirty="0" smtClean="0"/>
              <a:t>Invasive SHRUB species in Greenville</a:t>
            </a:r>
            <a:endParaRPr lang="en-US" dirty="0"/>
          </a:p>
        </p:txBody>
      </p:sp>
      <p:sp>
        <p:nvSpPr>
          <p:cNvPr id="3" name="Content Placeholder 2"/>
          <p:cNvSpPr>
            <a:spLocks noGrp="1"/>
          </p:cNvSpPr>
          <p:nvPr>
            <p:ph sz="half" idx="1"/>
          </p:nvPr>
        </p:nvSpPr>
        <p:spPr/>
        <p:txBody>
          <a:bodyPr/>
          <a:lstStyle/>
          <a:p>
            <a:r>
              <a:rPr lang="en-US" dirty="0" err="1" smtClean="0">
                <a:solidFill>
                  <a:schemeClr val="tx2"/>
                </a:solidFill>
              </a:rPr>
              <a:t>Scotchbroom</a:t>
            </a:r>
            <a:endParaRPr lang="en-US" dirty="0" smtClean="0">
              <a:solidFill>
                <a:schemeClr val="tx2"/>
              </a:solidFill>
            </a:endParaRPr>
          </a:p>
          <a:p>
            <a:r>
              <a:rPr lang="en-US" dirty="0" smtClean="0">
                <a:solidFill>
                  <a:schemeClr val="tx2"/>
                </a:solidFill>
              </a:rPr>
              <a:t>Japanese Privet</a:t>
            </a:r>
          </a:p>
          <a:p>
            <a:r>
              <a:rPr lang="en-US" dirty="0" smtClean="0">
                <a:solidFill>
                  <a:schemeClr val="tx2"/>
                </a:solidFill>
              </a:rPr>
              <a:t>Chinese Privet</a:t>
            </a:r>
          </a:p>
          <a:p>
            <a:r>
              <a:rPr lang="en-US" dirty="0" smtClean="0">
                <a:solidFill>
                  <a:schemeClr val="tx2"/>
                </a:solidFill>
              </a:rPr>
              <a:t>Thorny Olive</a:t>
            </a:r>
          </a:p>
          <a:p>
            <a:r>
              <a:rPr lang="en-US" dirty="0" err="1" smtClean="0">
                <a:solidFill>
                  <a:schemeClr val="tx2"/>
                </a:solidFill>
              </a:rPr>
              <a:t>Multiflora</a:t>
            </a:r>
            <a:r>
              <a:rPr lang="en-US" dirty="0" smtClean="0">
                <a:solidFill>
                  <a:schemeClr val="tx2"/>
                </a:solidFill>
              </a:rPr>
              <a:t> Rose</a:t>
            </a:r>
          </a:p>
          <a:p>
            <a:r>
              <a:rPr lang="en-US" dirty="0" smtClean="0">
                <a:solidFill>
                  <a:schemeClr val="tx2"/>
                </a:solidFill>
              </a:rPr>
              <a:t>Japanese knotweed</a:t>
            </a:r>
          </a:p>
          <a:p>
            <a:r>
              <a:rPr lang="en-US" dirty="0" smtClean="0">
                <a:solidFill>
                  <a:schemeClr val="tx2"/>
                </a:solidFill>
              </a:rPr>
              <a:t>European Privet</a:t>
            </a:r>
          </a:p>
          <a:p>
            <a:r>
              <a:rPr lang="en-US" dirty="0" err="1" smtClean="0">
                <a:solidFill>
                  <a:schemeClr val="tx2"/>
                </a:solidFill>
              </a:rPr>
              <a:t>Nandina</a:t>
            </a:r>
            <a:endParaRPr lang="en-US" dirty="0" smtClean="0">
              <a:solidFill>
                <a:schemeClr val="tx2"/>
              </a:solidFill>
            </a:endParaRPr>
          </a:p>
          <a:p>
            <a:endParaRPr lang="en-US" dirty="0"/>
          </a:p>
        </p:txBody>
      </p:sp>
      <p:sp>
        <p:nvSpPr>
          <p:cNvPr id="4" name="Content Placeholder 3"/>
          <p:cNvSpPr>
            <a:spLocks noGrp="1"/>
          </p:cNvSpPr>
          <p:nvPr>
            <p:ph sz="half" idx="2"/>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267200" cy="311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570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534400" cy="1143000"/>
          </a:xfrm>
        </p:spPr>
        <p:txBody>
          <a:bodyPr>
            <a:normAutofit fontScale="90000"/>
          </a:bodyPr>
          <a:lstStyle/>
          <a:p>
            <a:r>
              <a:rPr lang="en-US" dirty="0" smtClean="0"/>
              <a:t>Invasive VINE species in Greenville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chemeClr val="tx2"/>
                </a:solidFill>
              </a:rPr>
              <a:t>Wisteria</a:t>
            </a:r>
          </a:p>
          <a:p>
            <a:r>
              <a:rPr lang="en-US" dirty="0" smtClean="0">
                <a:solidFill>
                  <a:schemeClr val="tx2"/>
                </a:solidFill>
              </a:rPr>
              <a:t>Kudzu</a:t>
            </a:r>
          </a:p>
          <a:p>
            <a:r>
              <a:rPr lang="en-US" dirty="0" smtClean="0">
                <a:solidFill>
                  <a:schemeClr val="tx2"/>
                </a:solidFill>
              </a:rPr>
              <a:t>Japanese Honeysuckle</a:t>
            </a:r>
          </a:p>
          <a:p>
            <a:r>
              <a:rPr lang="en-US" dirty="0" err="1" smtClean="0">
                <a:solidFill>
                  <a:schemeClr val="tx2"/>
                </a:solidFill>
              </a:rPr>
              <a:t>Vinca</a:t>
            </a:r>
            <a:r>
              <a:rPr lang="en-US" dirty="0">
                <a:solidFill>
                  <a:schemeClr val="tx2"/>
                </a:solidFill>
              </a:rPr>
              <a:t> </a:t>
            </a:r>
            <a:r>
              <a:rPr lang="en-US" dirty="0" smtClean="0">
                <a:solidFill>
                  <a:schemeClr val="tx2"/>
                </a:solidFill>
              </a:rPr>
              <a:t>(periwinkle)</a:t>
            </a:r>
          </a:p>
          <a:p>
            <a:r>
              <a:rPr lang="en-US" dirty="0" smtClean="0">
                <a:solidFill>
                  <a:schemeClr val="tx2"/>
                </a:solidFill>
              </a:rPr>
              <a:t>English Ivy</a:t>
            </a:r>
          </a:p>
          <a:p>
            <a:r>
              <a:rPr lang="en-US" dirty="0" smtClean="0">
                <a:solidFill>
                  <a:schemeClr val="tx2"/>
                </a:solidFill>
              </a:rPr>
              <a:t>Japanese climbing fern</a:t>
            </a:r>
          </a:p>
          <a:p>
            <a:pPr marL="0" indent="0">
              <a:buNone/>
            </a:pPr>
            <a:r>
              <a:rPr lang="en-US" dirty="0" smtClean="0">
                <a:solidFill>
                  <a:schemeClr val="tx2"/>
                </a:solidFill>
              </a:rPr>
              <a:t>OTHER Plants:</a:t>
            </a:r>
          </a:p>
          <a:p>
            <a:r>
              <a:rPr lang="en-US" dirty="0" smtClean="0">
                <a:solidFill>
                  <a:schemeClr val="tx2"/>
                </a:solidFill>
              </a:rPr>
              <a:t>Cogon grass</a:t>
            </a:r>
          </a:p>
          <a:p>
            <a:r>
              <a:rPr lang="en-US" dirty="0" smtClean="0">
                <a:solidFill>
                  <a:schemeClr val="tx2"/>
                </a:solidFill>
              </a:rPr>
              <a:t>Queen Ann’s Lace</a:t>
            </a:r>
          </a:p>
          <a:p>
            <a:r>
              <a:rPr lang="en-US" dirty="0" smtClean="0">
                <a:solidFill>
                  <a:schemeClr val="tx2"/>
                </a:solidFill>
              </a:rPr>
              <a:t>Bamboo</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4792" y="1920875"/>
            <a:ext cx="3325416" cy="4433888"/>
          </a:xfrm>
        </p:spPr>
      </p:pic>
    </p:spTree>
    <p:extLst>
      <p:ext uri="{BB962C8B-B14F-4D97-AF65-F5344CB8AC3E}">
        <p14:creationId xmlns:p14="http://schemas.microsoft.com/office/powerpoint/2010/main" val="2360564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complete list!</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a:t>
            </a:r>
            <a:r>
              <a:rPr lang="en-US" dirty="0" smtClean="0">
                <a:hlinkClick r:id="rId2"/>
              </a:rPr>
              <a:t>www.se-eppc.org/southcarolina/scinvasives.pdf</a:t>
            </a:r>
            <a:endParaRPr lang="en-US" dirty="0" smtClean="0"/>
          </a:p>
          <a:p>
            <a:r>
              <a:rPr lang="en-US" dirty="0">
                <a:hlinkClick r:id="rId3"/>
              </a:rPr>
              <a:t>http://</a:t>
            </a:r>
            <a:r>
              <a:rPr lang="en-US" dirty="0" smtClean="0">
                <a:hlinkClick r:id="rId3"/>
              </a:rPr>
              <a:t>threatsummary.forestthreats.org/browse.cfm?stateSearch=SC</a:t>
            </a:r>
            <a:endParaRPr lang="en-US" dirty="0" smtClean="0"/>
          </a:p>
          <a:p>
            <a:r>
              <a:rPr lang="en-US" dirty="0" smtClean="0"/>
              <a:t>Aquatic invasive species (mussels, snails, shrimp, fish, plants)</a:t>
            </a:r>
          </a:p>
          <a:p>
            <a:r>
              <a:rPr lang="en-US" dirty="0" smtClean="0"/>
              <a:t>Invasive terrestrial animals</a:t>
            </a:r>
          </a:p>
          <a:p>
            <a:pPr lvl="1"/>
            <a:r>
              <a:rPr lang="en-US" dirty="0" smtClean="0"/>
              <a:t>Brown </a:t>
            </a:r>
            <a:r>
              <a:rPr lang="en-US" dirty="0" err="1" smtClean="0"/>
              <a:t>Marmorated</a:t>
            </a:r>
            <a:r>
              <a:rPr lang="en-US" dirty="0" smtClean="0"/>
              <a:t> Stink Bug</a:t>
            </a:r>
          </a:p>
          <a:p>
            <a:pPr lvl="1"/>
            <a:r>
              <a:rPr lang="en-US" dirty="0" smtClean="0"/>
              <a:t>Green Mussel</a:t>
            </a:r>
          </a:p>
          <a:p>
            <a:pPr lvl="1"/>
            <a:r>
              <a:rPr lang="en-US" dirty="0" smtClean="0"/>
              <a:t>Apple snail</a:t>
            </a:r>
          </a:p>
          <a:p>
            <a:pPr lvl="1"/>
            <a:r>
              <a:rPr lang="en-US" dirty="0" smtClean="0"/>
              <a:t>Kudzu Beetle</a:t>
            </a:r>
          </a:p>
          <a:p>
            <a:pPr lvl="1"/>
            <a:r>
              <a:rPr lang="en-US" dirty="0" smtClean="0"/>
              <a:t>Hemlock Wooly </a:t>
            </a:r>
            <a:r>
              <a:rPr lang="en-US" dirty="0" err="1" smtClean="0"/>
              <a:t>Adelgid</a:t>
            </a:r>
            <a:endParaRPr lang="en-US" dirty="0" smtClean="0"/>
          </a:p>
          <a:p>
            <a:pPr lvl="1"/>
            <a:r>
              <a:rPr lang="en-US" dirty="0" smtClean="0"/>
              <a:t>Feral Pigs</a:t>
            </a:r>
          </a:p>
          <a:p>
            <a:endParaRPr lang="en-US" dirty="0"/>
          </a:p>
        </p:txBody>
      </p:sp>
    </p:spTree>
    <p:extLst>
      <p:ext uri="{BB962C8B-B14F-4D97-AF65-F5344CB8AC3E}">
        <p14:creationId xmlns:p14="http://schemas.microsoft.com/office/powerpoint/2010/main" val="4286841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a:t>
            </a:r>
            <a:endParaRPr lang="en-US" dirty="0"/>
          </a:p>
        </p:txBody>
      </p:sp>
      <p:sp>
        <p:nvSpPr>
          <p:cNvPr id="3" name="Content Placeholder 2"/>
          <p:cNvSpPr>
            <a:spLocks noGrp="1"/>
          </p:cNvSpPr>
          <p:nvPr>
            <p:ph idx="1"/>
          </p:nvPr>
        </p:nvSpPr>
        <p:spPr/>
        <p:txBody>
          <a:bodyPr/>
          <a:lstStyle/>
          <a:p>
            <a:r>
              <a:rPr lang="en-US" dirty="0" smtClean="0">
                <a:solidFill>
                  <a:srgbClr val="000000"/>
                </a:solidFill>
              </a:rPr>
              <a:t>What is an invasive species</a:t>
            </a:r>
          </a:p>
          <a:p>
            <a:r>
              <a:rPr lang="en-US" dirty="0" smtClean="0">
                <a:solidFill>
                  <a:srgbClr val="000000"/>
                </a:solidFill>
              </a:rPr>
              <a:t>Why does a species become invasive</a:t>
            </a:r>
          </a:p>
          <a:p>
            <a:r>
              <a:rPr lang="en-US" dirty="0" smtClean="0">
                <a:solidFill>
                  <a:srgbClr val="000000"/>
                </a:solidFill>
              </a:rPr>
              <a:t>Invasive Species in South Carolina</a:t>
            </a:r>
          </a:p>
          <a:p>
            <a:r>
              <a:rPr lang="en-US" dirty="0" smtClean="0">
                <a:solidFill>
                  <a:srgbClr val="000000"/>
                </a:solidFill>
              </a:rPr>
              <a:t>What can we do?</a:t>
            </a:r>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3276600"/>
            <a:ext cx="3059301" cy="3294148"/>
          </a:xfrm>
          <a:prstGeom prst="rect">
            <a:avLst/>
          </a:prstGeom>
        </p:spPr>
      </p:pic>
      <p:sp>
        <p:nvSpPr>
          <p:cNvPr id="5" name="Rectangle 4"/>
          <p:cNvSpPr/>
          <p:nvPr/>
        </p:nvSpPr>
        <p:spPr>
          <a:xfrm>
            <a:off x="5935514" y="6488668"/>
            <a:ext cx="1954381" cy="261610"/>
          </a:xfrm>
          <a:prstGeom prst="rect">
            <a:avLst/>
          </a:prstGeom>
        </p:spPr>
        <p:txBody>
          <a:bodyPr wrap="none">
            <a:spAutoFit/>
          </a:bodyPr>
          <a:lstStyle/>
          <a:p>
            <a:r>
              <a:rPr lang="en-US" sz="1100" i="1" dirty="0" err="1" smtClean="0"/>
              <a:t>Vinc</a:t>
            </a:r>
            <a:r>
              <a:rPr lang="en-US" sz="1100" dirty="0" err="1" smtClean="0"/>
              <a:t>a</a:t>
            </a:r>
            <a:r>
              <a:rPr lang="en-US" sz="1100" dirty="0" smtClean="0"/>
              <a:t> sp. </a:t>
            </a:r>
            <a:r>
              <a:rPr lang="en-US" sz="1100" dirty="0"/>
              <a:t>Photo by </a:t>
            </a:r>
            <a:r>
              <a:rPr lang="en-US" sz="1100" dirty="0" err="1"/>
              <a:t>J.DuRant</a:t>
            </a:r>
            <a:endParaRPr lang="en-US" sz="1100" dirty="0"/>
          </a:p>
        </p:txBody>
      </p:sp>
    </p:spTree>
    <p:extLst>
      <p:ext uri="{BB962C8B-B14F-4D97-AF65-F5344CB8AC3E}">
        <p14:creationId xmlns:p14="http://schemas.microsoft.com/office/powerpoint/2010/main" val="329978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 Terminology</a:t>
            </a:r>
            <a:endParaRPr lang="en-US" dirty="0"/>
          </a:p>
        </p:txBody>
      </p:sp>
      <p:sp>
        <p:nvSpPr>
          <p:cNvPr id="3" name="Content Placeholder 2"/>
          <p:cNvSpPr>
            <a:spLocks noGrp="1"/>
          </p:cNvSpPr>
          <p:nvPr>
            <p:ph idx="1"/>
          </p:nvPr>
        </p:nvSpPr>
        <p:spPr>
          <a:xfrm>
            <a:off x="457200" y="1935480"/>
            <a:ext cx="8305800" cy="4617720"/>
          </a:xfrm>
        </p:spPr>
        <p:txBody>
          <a:bodyPr>
            <a:normAutofit lnSpcReduction="10000"/>
          </a:bodyPr>
          <a:lstStyle/>
          <a:p>
            <a:r>
              <a:rPr lang="en-US" dirty="0" smtClean="0">
                <a:solidFill>
                  <a:srgbClr val="000000"/>
                </a:solidFill>
              </a:rPr>
              <a:t>Native: an animal or plant species that occurs naturally in a region, habitat, or ecosystem</a:t>
            </a:r>
          </a:p>
          <a:p>
            <a:r>
              <a:rPr lang="en-US" dirty="0" smtClean="0">
                <a:solidFill>
                  <a:srgbClr val="000000"/>
                </a:solidFill>
              </a:rPr>
              <a:t>Introduced Species: an animal or plant species that is not naturally occurring in the area where it is growing and has been moved by humans across a geographic boundary</a:t>
            </a:r>
          </a:p>
          <a:p>
            <a:r>
              <a:rPr lang="en-US" dirty="0" smtClean="0">
                <a:solidFill>
                  <a:srgbClr val="000000"/>
                </a:solidFill>
              </a:rPr>
              <a:t>Naturalized: an animal or plant species that is growing and reproducing successfully in an area where it has been introduced</a:t>
            </a:r>
          </a:p>
          <a:p>
            <a:r>
              <a:rPr lang="en-US" dirty="0" smtClean="0">
                <a:solidFill>
                  <a:srgbClr val="000000"/>
                </a:solidFill>
              </a:rPr>
              <a:t>Invasive Species: an introduced animal or plant that is causing (or can/will cause) ecological or economic damage within the new ecosystem</a:t>
            </a:r>
            <a:endParaRPr lang="en-US" dirty="0">
              <a:solidFill>
                <a:srgbClr val="000000"/>
              </a:solidFill>
            </a:endParaRPr>
          </a:p>
        </p:txBody>
      </p:sp>
    </p:spTree>
    <p:extLst>
      <p:ext uri="{BB962C8B-B14F-4D97-AF65-F5344CB8AC3E}">
        <p14:creationId xmlns:p14="http://schemas.microsoft.com/office/powerpoint/2010/main" val="112893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a:t>
            </a:r>
            <a:endParaRPr lang="en-US" dirty="0"/>
          </a:p>
        </p:txBody>
      </p:sp>
      <p:sp>
        <p:nvSpPr>
          <p:cNvPr id="3" name="Content Placeholder 2"/>
          <p:cNvSpPr>
            <a:spLocks noGrp="1"/>
          </p:cNvSpPr>
          <p:nvPr>
            <p:ph idx="1"/>
          </p:nvPr>
        </p:nvSpPr>
        <p:spPr/>
        <p:txBody>
          <a:bodyPr/>
          <a:lstStyle/>
          <a:p>
            <a:r>
              <a:rPr lang="en-US" dirty="0" smtClean="0">
                <a:solidFill>
                  <a:srgbClr val="000000"/>
                </a:solidFill>
              </a:rPr>
              <a:t>An invasive species is an animal or plant that has been moved from its original habitat to a new one, and is causing environmental or economic harm in its new environment</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505200"/>
            <a:ext cx="4064000" cy="3048000"/>
          </a:xfrm>
          <a:prstGeom prst="rect">
            <a:avLst/>
          </a:prstGeom>
        </p:spPr>
      </p:pic>
      <p:sp>
        <p:nvSpPr>
          <p:cNvPr id="4" name="TextBox 3"/>
          <p:cNvSpPr txBox="1"/>
          <p:nvPr/>
        </p:nvSpPr>
        <p:spPr>
          <a:xfrm>
            <a:off x="5029200" y="6553200"/>
            <a:ext cx="3352800" cy="261610"/>
          </a:xfrm>
          <a:prstGeom prst="rect">
            <a:avLst/>
          </a:prstGeom>
          <a:noFill/>
        </p:spPr>
        <p:txBody>
          <a:bodyPr wrap="square" rtlCol="0">
            <a:spAutoFit/>
          </a:bodyPr>
          <a:lstStyle/>
          <a:p>
            <a:r>
              <a:rPr lang="en-US" sz="1100" dirty="0" smtClean="0"/>
              <a:t>Privet. Photo by </a:t>
            </a:r>
            <a:r>
              <a:rPr lang="en-US" sz="1100" dirty="0" err="1" smtClean="0"/>
              <a:t>J.DuRant</a:t>
            </a:r>
            <a:endParaRPr lang="en-US" sz="1100" dirty="0"/>
          </a:p>
        </p:txBody>
      </p:sp>
    </p:spTree>
    <p:extLst>
      <p:ext uri="{BB962C8B-B14F-4D97-AF65-F5344CB8AC3E}">
        <p14:creationId xmlns:p14="http://schemas.microsoft.com/office/powerpoint/2010/main" val="1344826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Invasive Species in the Urban Environment</a:t>
            </a:r>
            <a:endParaRPr lang="en-US" dirty="0"/>
          </a:p>
        </p:txBody>
      </p:sp>
      <p:sp>
        <p:nvSpPr>
          <p:cNvPr id="3" name="Content Placeholder 2"/>
          <p:cNvSpPr>
            <a:spLocks noGrp="1"/>
          </p:cNvSpPr>
          <p:nvPr>
            <p:ph idx="1"/>
          </p:nvPr>
        </p:nvSpPr>
        <p:spPr>
          <a:xfrm>
            <a:off x="381000" y="1981200"/>
            <a:ext cx="8305800" cy="4541521"/>
          </a:xfrm>
          <a:solidFill>
            <a:schemeClr val="bg1">
              <a:alpha val="48000"/>
            </a:schemeClr>
          </a:solidFill>
        </p:spPr>
        <p:txBody>
          <a:bodyPr/>
          <a:lstStyle/>
          <a:p>
            <a:r>
              <a:rPr lang="en-US" dirty="0" smtClean="0">
                <a:solidFill>
                  <a:srgbClr val="000000"/>
                </a:solidFill>
              </a:rPr>
              <a:t>We love to move things around!</a:t>
            </a:r>
          </a:p>
          <a:p>
            <a:pPr lvl="1"/>
            <a:r>
              <a:rPr lang="en-US" dirty="0" smtClean="0">
                <a:solidFill>
                  <a:srgbClr val="000000"/>
                </a:solidFill>
              </a:rPr>
              <a:t>And that isn’t always a bad thing. Many of our landscape and crop plants are introduced species, and as long as they don’t “escape” and cause harm, there is nothing wrong with that.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657600"/>
            <a:ext cx="3962400" cy="2971800"/>
          </a:xfrm>
          <a:prstGeom prst="rect">
            <a:avLst/>
          </a:prstGeom>
        </p:spPr>
      </p:pic>
      <p:sp>
        <p:nvSpPr>
          <p:cNvPr id="5" name="Rectangle 4"/>
          <p:cNvSpPr/>
          <p:nvPr/>
        </p:nvSpPr>
        <p:spPr>
          <a:xfrm>
            <a:off x="4953000" y="6553200"/>
            <a:ext cx="3272050" cy="261610"/>
          </a:xfrm>
          <a:prstGeom prst="rect">
            <a:avLst/>
          </a:prstGeom>
        </p:spPr>
        <p:txBody>
          <a:bodyPr wrap="none">
            <a:spAutoFit/>
          </a:bodyPr>
          <a:lstStyle/>
          <a:p>
            <a:r>
              <a:rPr lang="en-US" sz="1100" dirty="0" smtClean="0"/>
              <a:t>English Ivy in McPherson Park. </a:t>
            </a:r>
            <a:r>
              <a:rPr lang="en-US" sz="1100" dirty="0"/>
              <a:t>Photo by </a:t>
            </a:r>
            <a:r>
              <a:rPr lang="en-US" sz="1100" dirty="0" err="1"/>
              <a:t>J.DuRant</a:t>
            </a:r>
            <a:endParaRPr lang="en-US" sz="1100" dirty="0"/>
          </a:p>
        </p:txBody>
      </p:sp>
    </p:spTree>
    <p:extLst>
      <p:ext uri="{BB962C8B-B14F-4D97-AF65-F5344CB8AC3E}">
        <p14:creationId xmlns:p14="http://schemas.microsoft.com/office/powerpoint/2010/main" val="1706242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Invasive Species in the Urban Environment</a:t>
            </a:r>
            <a:endParaRPr lang="en-US" dirty="0"/>
          </a:p>
        </p:txBody>
      </p:sp>
      <p:sp>
        <p:nvSpPr>
          <p:cNvPr id="3" name="Content Placeholder 2"/>
          <p:cNvSpPr>
            <a:spLocks noGrp="1"/>
          </p:cNvSpPr>
          <p:nvPr>
            <p:ph idx="1"/>
          </p:nvPr>
        </p:nvSpPr>
        <p:spPr>
          <a:xfrm>
            <a:off x="381000" y="1981200"/>
            <a:ext cx="8305800" cy="4541521"/>
          </a:xfrm>
          <a:solidFill>
            <a:schemeClr val="bg1">
              <a:alpha val="48000"/>
            </a:schemeClr>
          </a:solidFill>
        </p:spPr>
        <p:txBody>
          <a:bodyPr/>
          <a:lstStyle/>
          <a:p>
            <a:r>
              <a:rPr lang="en-US" dirty="0" smtClean="0">
                <a:solidFill>
                  <a:srgbClr val="000000"/>
                </a:solidFill>
              </a:rPr>
              <a:t>Urban environments (such as the edges of roads and vacant lots) are ideal places for invaders to grow, and can help increase the spread of </a:t>
            </a:r>
            <a:r>
              <a:rPr lang="en-US" dirty="0" err="1" smtClean="0">
                <a:solidFill>
                  <a:srgbClr val="000000"/>
                </a:solidFill>
              </a:rPr>
              <a:t>invasives</a:t>
            </a:r>
            <a:r>
              <a:rPr lang="en-US" dirty="0" smtClean="0">
                <a:solidFill>
                  <a:srgbClr val="000000"/>
                </a:solidFill>
              </a:rPr>
              <a:t>. These spaces are generally open with lots of sunlight and recently disturbed soils.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8649" y="3581400"/>
            <a:ext cx="4453685" cy="3014990"/>
          </a:xfrm>
          <a:prstGeom prst="rect">
            <a:avLst/>
          </a:prstGeom>
        </p:spPr>
      </p:pic>
      <p:sp>
        <p:nvSpPr>
          <p:cNvPr id="5" name="Rectangle 4"/>
          <p:cNvSpPr/>
          <p:nvPr/>
        </p:nvSpPr>
        <p:spPr>
          <a:xfrm>
            <a:off x="4419600" y="6596390"/>
            <a:ext cx="4661854" cy="261610"/>
          </a:xfrm>
          <a:prstGeom prst="rect">
            <a:avLst/>
          </a:prstGeom>
        </p:spPr>
        <p:txBody>
          <a:bodyPr wrap="none">
            <a:spAutoFit/>
          </a:bodyPr>
          <a:lstStyle/>
          <a:p>
            <a:r>
              <a:rPr lang="en-US" sz="1100" dirty="0" smtClean="0"/>
              <a:t>Invasive Clematis vines along the Swamp Rabbit Trail. Photo </a:t>
            </a:r>
            <a:r>
              <a:rPr lang="en-US" sz="1100" dirty="0"/>
              <a:t>by </a:t>
            </a:r>
            <a:r>
              <a:rPr lang="en-US" sz="1100" dirty="0" err="1"/>
              <a:t>J.DuRant</a:t>
            </a:r>
            <a:endParaRPr lang="en-US" sz="1100" dirty="0"/>
          </a:p>
        </p:txBody>
      </p:sp>
    </p:spTree>
    <p:extLst>
      <p:ext uri="{BB962C8B-B14F-4D97-AF65-F5344CB8AC3E}">
        <p14:creationId xmlns:p14="http://schemas.microsoft.com/office/powerpoint/2010/main" val="1340748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statistics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Hawaii: 95% of plant species loss caused by invasive species (93 extinct, 40 endangered out of 1126 natives)</a:t>
            </a:r>
          </a:p>
          <a:p>
            <a:r>
              <a:rPr lang="en-US" dirty="0" smtClean="0">
                <a:solidFill>
                  <a:srgbClr val="000000"/>
                </a:solidFill>
              </a:rPr>
              <a:t>Guam: Brown tree snake accidentally brought from New Guinea (military vessels?) has caused extinction of 9 of 12 native birds, 6 of 12 native lizards, and 2 of 3 bats…also enters homes and bites sleeping babies</a:t>
            </a:r>
          </a:p>
          <a:p>
            <a:r>
              <a:rPr lang="en-US" dirty="0" smtClean="0">
                <a:solidFill>
                  <a:srgbClr val="000000"/>
                </a:solidFill>
              </a:rPr>
              <a:t>68% of the extinctions of native fish in North America caused by invasive species</a:t>
            </a:r>
          </a:p>
          <a:p>
            <a:r>
              <a:rPr lang="en-US" dirty="0" smtClean="0">
                <a:solidFill>
                  <a:srgbClr val="000000"/>
                </a:solidFill>
              </a:rPr>
              <a:t>South Carolina spends 2.5 million yearly to control the invasive aquatic weed </a:t>
            </a:r>
            <a:r>
              <a:rPr lang="en-US" dirty="0" err="1" smtClean="0">
                <a:solidFill>
                  <a:srgbClr val="000000"/>
                </a:solidFill>
              </a:rPr>
              <a:t>hydrilla</a:t>
            </a:r>
            <a:r>
              <a:rPr lang="en-US" dirty="0" smtClean="0">
                <a:solidFill>
                  <a:srgbClr val="000000"/>
                </a:solidFill>
              </a:rPr>
              <a:t> alone</a:t>
            </a:r>
          </a:p>
          <a:p>
            <a:r>
              <a:rPr lang="en-US" dirty="0" smtClean="0">
                <a:solidFill>
                  <a:srgbClr val="000000"/>
                </a:solidFill>
              </a:rPr>
              <a:t>US spends more than 138 billion per year controlling and removing invasive species</a:t>
            </a:r>
            <a:endParaRPr lang="en-US" dirty="0">
              <a:solidFill>
                <a:srgbClr val="000000"/>
              </a:solidFill>
            </a:endParaRPr>
          </a:p>
        </p:txBody>
      </p:sp>
    </p:spTree>
    <p:extLst>
      <p:ext uri="{BB962C8B-B14F-4D97-AF65-F5344CB8AC3E}">
        <p14:creationId xmlns:p14="http://schemas.microsoft.com/office/powerpoint/2010/main" val="1563961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some species invade and others don’t</a:t>
            </a:r>
            <a:endParaRPr lang="en-US" dirty="0"/>
          </a:p>
        </p:txBody>
      </p:sp>
      <p:sp>
        <p:nvSpPr>
          <p:cNvPr id="3" name="Content Placeholder 2"/>
          <p:cNvSpPr>
            <a:spLocks noGrp="1"/>
          </p:cNvSpPr>
          <p:nvPr>
            <p:ph idx="1"/>
          </p:nvPr>
        </p:nvSpPr>
        <p:spPr/>
        <p:txBody>
          <a:bodyPr/>
          <a:lstStyle/>
          <a:p>
            <a:r>
              <a:rPr lang="en-US" dirty="0" smtClean="0">
                <a:solidFill>
                  <a:srgbClr val="000000"/>
                </a:solidFill>
              </a:rPr>
              <a:t>Usually a combination of factors such as</a:t>
            </a:r>
          </a:p>
          <a:p>
            <a:pPr lvl="1"/>
            <a:r>
              <a:rPr lang="en-US" dirty="0" smtClean="0">
                <a:solidFill>
                  <a:srgbClr val="000000"/>
                </a:solidFill>
              </a:rPr>
              <a:t>Fast growth rate</a:t>
            </a:r>
          </a:p>
          <a:p>
            <a:pPr lvl="1"/>
            <a:r>
              <a:rPr lang="en-US" dirty="0" smtClean="0">
                <a:solidFill>
                  <a:srgbClr val="000000"/>
                </a:solidFill>
              </a:rPr>
              <a:t>Escape from predators/pathogens/competitors </a:t>
            </a:r>
          </a:p>
          <a:p>
            <a:pPr lvl="1"/>
            <a:r>
              <a:rPr lang="en-US" dirty="0" smtClean="0">
                <a:solidFill>
                  <a:srgbClr val="000000"/>
                </a:solidFill>
              </a:rPr>
              <a:t>Able to grow in a variety of habitats </a:t>
            </a:r>
          </a:p>
          <a:p>
            <a:pPr lvl="1"/>
            <a:r>
              <a:rPr lang="en-US" dirty="0" smtClean="0">
                <a:solidFill>
                  <a:srgbClr val="000000"/>
                </a:solidFill>
              </a:rPr>
              <a:t>Seeds abundant, resilient, and/or easily dispersed</a:t>
            </a:r>
          </a:p>
          <a:p>
            <a:pPr lvl="1"/>
            <a:r>
              <a:rPr lang="en-US" dirty="0" smtClean="0">
                <a:solidFill>
                  <a:srgbClr val="000000"/>
                </a:solidFill>
              </a:rPr>
              <a:t>Variety of reproductive strategies</a:t>
            </a:r>
          </a:p>
          <a:p>
            <a:pPr lvl="1"/>
            <a:r>
              <a:rPr lang="en-US" dirty="0" smtClean="0">
                <a:solidFill>
                  <a:srgbClr val="000000"/>
                </a:solidFill>
              </a:rPr>
              <a:t>Chemical warfare </a:t>
            </a:r>
          </a:p>
          <a:p>
            <a:pPr lvl="2"/>
            <a:r>
              <a:rPr lang="en-US" dirty="0" smtClean="0">
                <a:solidFill>
                  <a:srgbClr val="000000"/>
                </a:solidFill>
              </a:rPr>
              <a:t>toxic to herbivores or other plants</a:t>
            </a:r>
          </a:p>
          <a:p>
            <a:pPr marL="393192" lvl="1"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197975"/>
            <a:ext cx="2685764" cy="2332918"/>
          </a:xfrm>
          <a:prstGeom prst="rect">
            <a:avLst/>
          </a:prstGeom>
        </p:spPr>
      </p:pic>
      <p:sp>
        <p:nvSpPr>
          <p:cNvPr id="5" name="Rectangle 4"/>
          <p:cNvSpPr/>
          <p:nvPr/>
        </p:nvSpPr>
        <p:spPr>
          <a:xfrm>
            <a:off x="6248400" y="6513552"/>
            <a:ext cx="2834430" cy="261610"/>
          </a:xfrm>
          <a:prstGeom prst="rect">
            <a:avLst/>
          </a:prstGeom>
        </p:spPr>
        <p:txBody>
          <a:bodyPr wrap="none">
            <a:spAutoFit/>
          </a:bodyPr>
          <a:lstStyle/>
          <a:p>
            <a:r>
              <a:rPr lang="en-US" sz="1100" dirty="0" smtClean="0"/>
              <a:t>Mimosa with seed pods. Photo </a:t>
            </a:r>
            <a:r>
              <a:rPr lang="en-US" sz="1100" dirty="0"/>
              <a:t>by </a:t>
            </a:r>
            <a:r>
              <a:rPr lang="en-US" sz="1100" dirty="0" err="1"/>
              <a:t>J.DuRant</a:t>
            </a:r>
            <a:endParaRPr lang="en-US" sz="1100" dirty="0"/>
          </a:p>
        </p:txBody>
      </p:sp>
    </p:spTree>
    <p:extLst>
      <p:ext uri="{BB962C8B-B14F-4D97-AF65-F5344CB8AC3E}">
        <p14:creationId xmlns:p14="http://schemas.microsoft.com/office/powerpoint/2010/main" val="1484814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Damage caused by invasive species</a:t>
            </a:r>
            <a:endParaRPr lang="en-US" dirty="0"/>
          </a:p>
        </p:txBody>
      </p:sp>
      <p:sp>
        <p:nvSpPr>
          <p:cNvPr id="3" name="Content Placeholder 2"/>
          <p:cNvSpPr>
            <a:spLocks noGrp="1"/>
          </p:cNvSpPr>
          <p:nvPr>
            <p:ph idx="1"/>
          </p:nvPr>
        </p:nvSpPr>
        <p:spPr/>
        <p:txBody>
          <a:bodyPr/>
          <a:lstStyle/>
          <a:p>
            <a:r>
              <a:rPr lang="en-US" dirty="0" smtClean="0">
                <a:solidFill>
                  <a:srgbClr val="000000"/>
                </a:solidFill>
              </a:rPr>
              <a:t>Alter natural community structure</a:t>
            </a:r>
          </a:p>
          <a:p>
            <a:r>
              <a:rPr lang="en-US" dirty="0" smtClean="0">
                <a:solidFill>
                  <a:srgbClr val="000000"/>
                </a:solidFill>
              </a:rPr>
              <a:t>Loss </a:t>
            </a:r>
            <a:r>
              <a:rPr lang="en-US" dirty="0">
                <a:solidFill>
                  <a:srgbClr val="000000"/>
                </a:solidFill>
              </a:rPr>
              <a:t>of habitat for native animals and plants</a:t>
            </a:r>
          </a:p>
          <a:p>
            <a:r>
              <a:rPr lang="en-US" dirty="0">
                <a:solidFill>
                  <a:srgbClr val="000000"/>
                </a:solidFill>
              </a:rPr>
              <a:t>Loss of food sources for </a:t>
            </a:r>
            <a:r>
              <a:rPr lang="en-US" dirty="0" smtClean="0">
                <a:solidFill>
                  <a:srgbClr val="000000"/>
                </a:solidFill>
              </a:rPr>
              <a:t>animals (trophic cascades)</a:t>
            </a:r>
            <a:endParaRPr lang="en-US" dirty="0">
              <a:solidFill>
                <a:srgbClr val="000000"/>
              </a:solidFill>
            </a:endParaRPr>
          </a:p>
          <a:p>
            <a:r>
              <a:rPr lang="en-US" dirty="0">
                <a:solidFill>
                  <a:srgbClr val="000000"/>
                </a:solidFill>
              </a:rPr>
              <a:t>Alteration of ecosystem </a:t>
            </a:r>
            <a:r>
              <a:rPr lang="en-US" dirty="0" smtClean="0">
                <a:solidFill>
                  <a:srgbClr val="000000"/>
                </a:solidFill>
              </a:rPr>
              <a:t>processes (hydrology, fire dependency, nutrient cycling, etc.)</a:t>
            </a:r>
          </a:p>
          <a:p>
            <a:r>
              <a:rPr lang="en-US" dirty="0" smtClean="0">
                <a:solidFill>
                  <a:srgbClr val="000000"/>
                </a:solidFill>
              </a:rPr>
              <a:t>Economic damage: crop damage, increase in need for chemical control methods, expensive removal projects</a:t>
            </a:r>
            <a:endParaRPr lang="en-US" dirty="0">
              <a:solidFill>
                <a:srgbClr val="000000"/>
              </a:solidFill>
            </a:endParaRPr>
          </a:p>
          <a:p>
            <a:endParaRPr lang="en-US" dirty="0"/>
          </a:p>
        </p:txBody>
      </p:sp>
    </p:spTree>
    <p:extLst>
      <p:ext uri="{BB962C8B-B14F-4D97-AF65-F5344CB8AC3E}">
        <p14:creationId xmlns:p14="http://schemas.microsoft.com/office/powerpoint/2010/main" val="2719032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B6A06"/>
      </a:dk2>
      <a:lt2>
        <a:srgbClr val="C6D945"/>
      </a:lt2>
      <a:accent1>
        <a:srgbClr val="E65D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390</TotalTime>
  <Words>816</Words>
  <Application>Microsoft Office PowerPoint</Application>
  <PresentationFormat>On-screen Show (4:3)</PresentationFormat>
  <Paragraphs>104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Invasive Species</vt:lpstr>
      <vt:lpstr>Invasive Species</vt:lpstr>
      <vt:lpstr>Invasive Species: Terminology</vt:lpstr>
      <vt:lpstr>Simplified</vt:lpstr>
      <vt:lpstr>Invasive Species in the Urban Environment</vt:lpstr>
      <vt:lpstr>Invasive Species in the Urban Environment</vt:lpstr>
      <vt:lpstr>Some statistics</vt:lpstr>
      <vt:lpstr>Why do some species invade and others don’t</vt:lpstr>
      <vt:lpstr>Damage caused by invasive species</vt:lpstr>
      <vt:lpstr>Where do they come from?</vt:lpstr>
      <vt:lpstr>What can we do?</vt:lpstr>
      <vt:lpstr>Invasive TREE Species in Greenville</vt:lpstr>
      <vt:lpstr>Invasive SHRUB species in Greenville</vt:lpstr>
      <vt:lpstr>Invasive VINE species in Greenville</vt:lpstr>
      <vt:lpstr>Not a complete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kinds of stuff about plants</dc:title>
  <dc:creator>Jaclin DuRant</dc:creator>
  <cp:lastModifiedBy>Jaclin DuRant</cp:lastModifiedBy>
  <cp:revision>32</cp:revision>
  <dcterms:created xsi:type="dcterms:W3CDTF">2012-05-08T12:12:19Z</dcterms:created>
  <dcterms:modified xsi:type="dcterms:W3CDTF">2013-07-11T14:20:17Z</dcterms:modified>
</cp:coreProperties>
</file>