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5" r:id="rId3"/>
    <p:sldId id="274" r:id="rId4"/>
    <p:sldId id="290" r:id="rId5"/>
    <p:sldId id="276" r:id="rId6"/>
    <p:sldId id="277" r:id="rId7"/>
    <p:sldId id="287" r:id="rId8"/>
    <p:sldId id="278" r:id="rId9"/>
    <p:sldId id="279" r:id="rId10"/>
    <p:sldId id="280" r:id="rId11"/>
    <p:sldId id="281" r:id="rId12"/>
    <p:sldId id="282" r:id="rId13"/>
    <p:sldId id="283" r:id="rId14"/>
    <p:sldId id="284" r:id="rId15"/>
    <p:sldId id="285"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D3CFC-3711-4329-9EE8-E7494D045C90}" type="datetimeFigureOut">
              <a:rPr lang="en-US" smtClean="0"/>
              <a:t>7/11/2013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C8E8A-6FE4-46E5-98E0-775803C3E697}" type="slidenum">
              <a:rPr lang="en-US" smtClean="0"/>
              <a:t>‹#›</a:t>
            </a:fld>
            <a:endParaRPr lang="en-US"/>
          </a:p>
        </p:txBody>
      </p:sp>
    </p:spTree>
    <p:extLst>
      <p:ext uri="{BB962C8B-B14F-4D97-AF65-F5344CB8AC3E}">
        <p14:creationId xmlns:p14="http://schemas.microsoft.com/office/powerpoint/2010/main" val="423839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photo is Privet</a:t>
            </a:r>
            <a:endParaRPr lang="en-US" dirty="0"/>
          </a:p>
        </p:txBody>
      </p:sp>
      <p:sp>
        <p:nvSpPr>
          <p:cNvPr id="4" name="Slide Number Placeholder 3"/>
          <p:cNvSpPr>
            <a:spLocks noGrp="1"/>
          </p:cNvSpPr>
          <p:nvPr>
            <p:ph type="sldNum" sz="quarter" idx="10"/>
          </p:nvPr>
        </p:nvSpPr>
        <p:spPr/>
        <p:txBody>
          <a:bodyPr/>
          <a:lstStyle/>
          <a:p>
            <a:fld id="{76EC8E8A-6FE4-46E5-98E0-775803C3E697}" type="slidenum">
              <a:rPr lang="en-US" smtClean="0"/>
              <a:t>5</a:t>
            </a:fld>
            <a:endParaRPr lang="en-US"/>
          </a:p>
        </p:txBody>
      </p:sp>
    </p:spTree>
    <p:extLst>
      <p:ext uri="{BB962C8B-B14F-4D97-AF65-F5344CB8AC3E}">
        <p14:creationId xmlns:p14="http://schemas.microsoft.com/office/powerpoint/2010/main" val="240719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invasive species where</a:t>
            </a:r>
            <a:r>
              <a:rPr lang="en-US" baseline="0" dirty="0" smtClean="0"/>
              <a:t> purposely brought into the environment in which they eventually became a problem. Invasive plants and animals are introduced for a variety of reasons: as landscape plants, to control soil erosion, to provide food for animals or people, or even to control other invasive species. Sometimes introduced plants and animals do what they were brought in to do and don’t become a problem. Other times, they become invasive.</a:t>
            </a:r>
            <a:endParaRPr lang="en-US" dirty="0"/>
          </a:p>
        </p:txBody>
      </p:sp>
      <p:sp>
        <p:nvSpPr>
          <p:cNvPr id="4" name="Slide Number Placeholder 3"/>
          <p:cNvSpPr>
            <a:spLocks noGrp="1"/>
          </p:cNvSpPr>
          <p:nvPr>
            <p:ph type="sldNum" sz="quarter" idx="10"/>
          </p:nvPr>
        </p:nvSpPr>
        <p:spPr/>
        <p:txBody>
          <a:bodyPr/>
          <a:lstStyle/>
          <a:p>
            <a:fld id="{76EC8E8A-6FE4-46E5-98E0-775803C3E697}" type="slidenum">
              <a:rPr lang="en-US" smtClean="0"/>
              <a:t>6</a:t>
            </a:fld>
            <a:endParaRPr lang="en-US"/>
          </a:p>
        </p:txBody>
      </p:sp>
    </p:spTree>
    <p:extLst>
      <p:ext uri="{BB962C8B-B14F-4D97-AF65-F5344CB8AC3E}">
        <p14:creationId xmlns:p14="http://schemas.microsoft.com/office/powerpoint/2010/main" val="199546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“Why do you think that roadsides and vacant lots help increase spread of invasive species?” Answer – disturbed soils, lots of sunlight, other plants not established yet…roads and trails provide avenues to spread  into new places</a:t>
            </a:r>
            <a:endParaRPr lang="en-US" dirty="0"/>
          </a:p>
        </p:txBody>
      </p:sp>
      <p:sp>
        <p:nvSpPr>
          <p:cNvPr id="4" name="Slide Number Placeholder 3"/>
          <p:cNvSpPr>
            <a:spLocks noGrp="1"/>
          </p:cNvSpPr>
          <p:nvPr>
            <p:ph type="sldNum" sz="quarter" idx="10"/>
          </p:nvPr>
        </p:nvSpPr>
        <p:spPr/>
        <p:txBody>
          <a:bodyPr/>
          <a:lstStyle/>
          <a:p>
            <a:fld id="{76EC8E8A-6FE4-46E5-98E0-775803C3E697}" type="slidenum">
              <a:rPr lang="en-US" smtClean="0"/>
              <a:t>7</a:t>
            </a:fld>
            <a:endParaRPr lang="en-US"/>
          </a:p>
        </p:txBody>
      </p:sp>
    </p:spTree>
    <p:extLst>
      <p:ext uri="{BB962C8B-B14F-4D97-AF65-F5344CB8AC3E}">
        <p14:creationId xmlns:p14="http://schemas.microsoft.com/office/powerpoint/2010/main" val="278973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difficult to know why some plants become invasive while others don’t, but invasive species often display a combination of these characteristics</a:t>
            </a:r>
            <a:endParaRPr lang="en-US" dirty="0"/>
          </a:p>
        </p:txBody>
      </p:sp>
      <p:sp>
        <p:nvSpPr>
          <p:cNvPr id="4" name="Slide Number Placeholder 3"/>
          <p:cNvSpPr>
            <a:spLocks noGrp="1"/>
          </p:cNvSpPr>
          <p:nvPr>
            <p:ph type="sldNum" sz="quarter" idx="10"/>
          </p:nvPr>
        </p:nvSpPr>
        <p:spPr/>
        <p:txBody>
          <a:bodyPr/>
          <a:lstStyle/>
          <a:p>
            <a:fld id="{76EC8E8A-6FE4-46E5-98E0-775803C3E697}" type="slidenum">
              <a:rPr lang="en-US" smtClean="0"/>
              <a:t>9</a:t>
            </a:fld>
            <a:endParaRPr lang="en-US"/>
          </a:p>
        </p:txBody>
      </p:sp>
    </p:spTree>
    <p:extLst>
      <p:ext uri="{BB962C8B-B14F-4D97-AF65-F5344CB8AC3E}">
        <p14:creationId xmlns:p14="http://schemas.microsoft.com/office/powerpoint/2010/main" val="121867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star next</a:t>
            </a:r>
            <a:r>
              <a:rPr lang="en-US" baseline="0" dirty="0" smtClean="0"/>
              <a:t> to removal projects is to reinforce that the kudzu vine wreath or basket making activity is also a removal project. If you are not using that activity, feel free to remove the star</a:t>
            </a:r>
            <a:endParaRPr lang="en-US" dirty="0"/>
          </a:p>
        </p:txBody>
      </p:sp>
      <p:sp>
        <p:nvSpPr>
          <p:cNvPr id="4" name="Slide Number Placeholder 3"/>
          <p:cNvSpPr>
            <a:spLocks noGrp="1"/>
          </p:cNvSpPr>
          <p:nvPr>
            <p:ph type="sldNum" sz="quarter" idx="10"/>
          </p:nvPr>
        </p:nvSpPr>
        <p:spPr/>
        <p:txBody>
          <a:bodyPr/>
          <a:lstStyle/>
          <a:p>
            <a:fld id="{76EC8E8A-6FE4-46E5-98E0-775803C3E697}" type="slidenum">
              <a:rPr lang="en-US" smtClean="0"/>
              <a:t>12</a:t>
            </a:fld>
            <a:endParaRPr lang="en-US"/>
          </a:p>
        </p:txBody>
      </p:sp>
    </p:spTree>
    <p:extLst>
      <p:ext uri="{BB962C8B-B14F-4D97-AF65-F5344CB8AC3E}">
        <p14:creationId xmlns:p14="http://schemas.microsoft.com/office/powerpoint/2010/main" val="128459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3C25FE4-537A-4CF0-BA3C-1C27CA13D86D}" type="datetimeFigureOut">
              <a:rPr lang="en-US" smtClean="0"/>
              <a:t>7/11/2013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C787461-D111-426C-A8EF-1092F063356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25FE4-537A-4CF0-BA3C-1C27CA13D86D}" type="datetimeFigureOut">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25FE4-537A-4CF0-BA3C-1C27CA13D86D}" type="datetimeFigureOut">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25FE4-537A-4CF0-BA3C-1C27CA13D86D}" type="datetimeFigureOut">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C25FE4-537A-4CF0-BA3C-1C27CA13D86D}" type="datetimeFigureOut">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87461-D111-426C-A8EF-1092F063356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C25FE4-537A-4CF0-BA3C-1C27CA13D86D}" type="datetimeFigureOut">
              <a:rPr lang="en-US"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C25FE4-537A-4CF0-BA3C-1C27CA13D86D}" type="datetimeFigureOut">
              <a:rPr lang="en-US" smtClean="0"/>
              <a:t>7/11/2013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C25FE4-537A-4CF0-BA3C-1C27CA13D86D}" type="datetimeFigureOut">
              <a:rPr lang="en-US" smtClean="0"/>
              <a:t>7/11/2013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25FE4-537A-4CF0-BA3C-1C27CA13D86D}" type="datetimeFigureOut">
              <a:rPr lang="en-US" smtClean="0"/>
              <a:t>7/11/2013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C25FE4-537A-4CF0-BA3C-1C27CA13D86D}" type="datetimeFigureOut">
              <a:rPr lang="en-US"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C25FE4-537A-4CF0-BA3C-1C27CA13D86D}" type="datetimeFigureOut">
              <a:rPr lang="en-US"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C787461-D111-426C-A8EF-1092F063356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C25FE4-537A-4CF0-BA3C-1C27CA13D86D}" type="datetimeFigureOut">
              <a:rPr lang="en-US" smtClean="0"/>
              <a:t>7/11/2013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787461-D111-426C-A8EF-1092F063356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threatsummary.forestthreats.org/browse.cfm?stateSearch=SC" TargetMode="External"/><Relationship Id="rId2" Type="http://schemas.openxmlformats.org/officeDocument/2006/relationships/hyperlink" Target="http://www.se-eppc.org/southcarolina/scinvasive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Invasive Species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48658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Damage caused by invasive species</a:t>
            </a:r>
            <a:endParaRPr lang="en-US" dirty="0"/>
          </a:p>
        </p:txBody>
      </p:sp>
      <p:sp>
        <p:nvSpPr>
          <p:cNvPr id="3" name="Content Placeholder 2"/>
          <p:cNvSpPr>
            <a:spLocks noGrp="1"/>
          </p:cNvSpPr>
          <p:nvPr>
            <p:ph idx="1"/>
          </p:nvPr>
        </p:nvSpPr>
        <p:spPr/>
        <p:txBody>
          <a:bodyPr/>
          <a:lstStyle/>
          <a:p>
            <a:r>
              <a:rPr lang="en-US" dirty="0" smtClean="0">
                <a:solidFill>
                  <a:srgbClr val="000000"/>
                </a:solidFill>
              </a:rPr>
              <a:t>Changes natural community structure</a:t>
            </a:r>
          </a:p>
          <a:p>
            <a:r>
              <a:rPr lang="en-US" dirty="0" smtClean="0">
                <a:solidFill>
                  <a:srgbClr val="000000"/>
                </a:solidFill>
              </a:rPr>
              <a:t>Loss </a:t>
            </a:r>
            <a:r>
              <a:rPr lang="en-US" dirty="0">
                <a:solidFill>
                  <a:srgbClr val="000000"/>
                </a:solidFill>
              </a:rPr>
              <a:t>of habitat for native animals and plants</a:t>
            </a:r>
          </a:p>
          <a:p>
            <a:r>
              <a:rPr lang="en-US" dirty="0">
                <a:solidFill>
                  <a:srgbClr val="000000"/>
                </a:solidFill>
              </a:rPr>
              <a:t>Loss of food sources for </a:t>
            </a:r>
            <a:r>
              <a:rPr lang="en-US" dirty="0" smtClean="0">
                <a:solidFill>
                  <a:srgbClr val="000000"/>
                </a:solidFill>
              </a:rPr>
              <a:t>animals </a:t>
            </a:r>
          </a:p>
          <a:p>
            <a:r>
              <a:rPr lang="en-US" dirty="0" smtClean="0">
                <a:solidFill>
                  <a:srgbClr val="000000"/>
                </a:solidFill>
              </a:rPr>
              <a:t>Changes the way the ecosystem works. Examples:</a:t>
            </a:r>
          </a:p>
          <a:p>
            <a:pPr lvl="1"/>
            <a:r>
              <a:rPr lang="en-US" dirty="0" smtClean="0">
                <a:solidFill>
                  <a:srgbClr val="000000"/>
                </a:solidFill>
              </a:rPr>
              <a:t>How water moves through the ecosystem</a:t>
            </a:r>
          </a:p>
          <a:p>
            <a:pPr lvl="1"/>
            <a:r>
              <a:rPr lang="en-US" dirty="0" smtClean="0">
                <a:solidFill>
                  <a:srgbClr val="000000"/>
                </a:solidFill>
              </a:rPr>
              <a:t>How the ecosystem responds to fire, flood, or drought</a:t>
            </a:r>
          </a:p>
          <a:p>
            <a:r>
              <a:rPr lang="en-US" dirty="0" smtClean="0">
                <a:solidFill>
                  <a:srgbClr val="000000"/>
                </a:solidFill>
              </a:rPr>
              <a:t>Costs money</a:t>
            </a:r>
          </a:p>
          <a:p>
            <a:pPr lvl="1"/>
            <a:r>
              <a:rPr lang="en-US" dirty="0" smtClean="0">
                <a:solidFill>
                  <a:srgbClr val="000000"/>
                </a:solidFill>
              </a:rPr>
              <a:t>crop damage, increase in need for chemical control methods, expensive removal projects</a:t>
            </a:r>
            <a:endParaRPr lang="en-US" dirty="0">
              <a:solidFill>
                <a:srgbClr val="000000"/>
              </a:solidFill>
            </a:endParaRPr>
          </a:p>
          <a:p>
            <a:endParaRPr lang="en-US" dirty="0"/>
          </a:p>
        </p:txBody>
      </p:sp>
    </p:spTree>
    <p:extLst>
      <p:ext uri="{BB962C8B-B14F-4D97-AF65-F5344CB8AC3E}">
        <p14:creationId xmlns:p14="http://schemas.microsoft.com/office/powerpoint/2010/main" val="2719032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they come from?</a:t>
            </a:r>
            <a:endParaRPr lang="en-US" dirty="0"/>
          </a:p>
        </p:txBody>
      </p:sp>
      <p:sp>
        <p:nvSpPr>
          <p:cNvPr id="3" name="Content Placeholder 2"/>
          <p:cNvSpPr>
            <a:spLocks noGrp="1"/>
          </p:cNvSpPr>
          <p:nvPr>
            <p:ph idx="1"/>
          </p:nvPr>
        </p:nvSpPr>
        <p:spPr/>
        <p:txBody>
          <a:bodyPr/>
          <a:lstStyle/>
          <a:p>
            <a:r>
              <a:rPr lang="en-US" dirty="0" smtClean="0">
                <a:solidFill>
                  <a:srgbClr val="000000"/>
                </a:solidFill>
              </a:rPr>
              <a:t>Hitchhikers (ride on boats, airplanes, or in packages)</a:t>
            </a:r>
          </a:p>
          <a:p>
            <a:r>
              <a:rPr lang="en-US" dirty="0" smtClean="0">
                <a:solidFill>
                  <a:srgbClr val="000000"/>
                </a:solidFill>
              </a:rPr>
              <a:t>Agriculture</a:t>
            </a:r>
          </a:p>
          <a:p>
            <a:r>
              <a:rPr lang="en-US" dirty="0" smtClean="0">
                <a:solidFill>
                  <a:srgbClr val="000000"/>
                </a:solidFill>
              </a:rPr>
              <a:t>Landscape plants</a:t>
            </a:r>
          </a:p>
          <a:p>
            <a:r>
              <a:rPr lang="en-US" dirty="0" smtClean="0">
                <a:solidFill>
                  <a:srgbClr val="000000"/>
                </a:solidFill>
              </a:rPr>
              <a:t>Introduced to control another species</a:t>
            </a:r>
          </a:p>
          <a:p>
            <a:r>
              <a:rPr lang="en-US" dirty="0" smtClean="0">
                <a:solidFill>
                  <a:srgbClr val="000000"/>
                </a:solidFill>
              </a:rPr>
              <a:t>Pet trade</a:t>
            </a:r>
            <a:endParaRPr lang="en-US" dirty="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276600"/>
            <a:ext cx="2843669" cy="3276600"/>
          </a:xfrm>
          <a:prstGeom prst="rect">
            <a:avLst/>
          </a:prstGeom>
        </p:spPr>
      </p:pic>
      <p:sp>
        <p:nvSpPr>
          <p:cNvPr id="5" name="Rectangle 4"/>
          <p:cNvSpPr/>
          <p:nvPr/>
        </p:nvSpPr>
        <p:spPr>
          <a:xfrm>
            <a:off x="6172200" y="6488668"/>
            <a:ext cx="2326278" cy="261610"/>
          </a:xfrm>
          <a:prstGeom prst="rect">
            <a:avLst/>
          </a:prstGeom>
        </p:spPr>
        <p:txBody>
          <a:bodyPr wrap="none">
            <a:spAutoFit/>
          </a:bodyPr>
          <a:lstStyle/>
          <a:p>
            <a:r>
              <a:rPr lang="en-US" sz="1100" dirty="0" smtClean="0"/>
              <a:t>Tree of Heaven. </a:t>
            </a:r>
            <a:r>
              <a:rPr lang="en-US" sz="1100" dirty="0"/>
              <a:t>Photo by </a:t>
            </a:r>
            <a:r>
              <a:rPr lang="en-US" sz="1100" dirty="0" err="1"/>
              <a:t>J.DuRant</a:t>
            </a:r>
            <a:endParaRPr lang="en-US" sz="1100" dirty="0"/>
          </a:p>
        </p:txBody>
      </p:sp>
    </p:spTree>
    <p:extLst>
      <p:ext uri="{BB962C8B-B14F-4D97-AF65-F5344CB8AC3E}">
        <p14:creationId xmlns:p14="http://schemas.microsoft.com/office/powerpoint/2010/main" val="4199972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lstStyle/>
          <a:p>
            <a:r>
              <a:rPr lang="en-US" dirty="0" smtClean="0">
                <a:solidFill>
                  <a:srgbClr val="000000"/>
                </a:solidFill>
              </a:rPr>
              <a:t>Learn to identify invasive species</a:t>
            </a:r>
          </a:p>
          <a:p>
            <a:r>
              <a:rPr lang="en-US" dirty="0" smtClean="0">
                <a:solidFill>
                  <a:srgbClr val="000000"/>
                </a:solidFill>
              </a:rPr>
              <a:t>Plant native species</a:t>
            </a:r>
          </a:p>
          <a:p>
            <a:r>
              <a:rPr lang="en-US" dirty="0" smtClean="0">
                <a:solidFill>
                  <a:srgbClr val="000000"/>
                </a:solidFill>
              </a:rPr>
              <a:t>Never dump a plant/aquarium/pet in the wild</a:t>
            </a:r>
          </a:p>
          <a:p>
            <a:r>
              <a:rPr lang="en-US" dirty="0" smtClean="0">
                <a:solidFill>
                  <a:srgbClr val="000000"/>
                </a:solidFill>
              </a:rPr>
              <a:t>Clean hiking, sampling, fishing, boating, and other equipment well between trips </a:t>
            </a:r>
          </a:p>
          <a:p>
            <a:pPr lvl="1"/>
            <a:r>
              <a:rPr lang="en-US" dirty="0" smtClean="0">
                <a:solidFill>
                  <a:srgbClr val="000000"/>
                </a:solidFill>
              </a:rPr>
              <a:t>Just one seed could be enough!</a:t>
            </a:r>
          </a:p>
          <a:p>
            <a:r>
              <a:rPr lang="en-US" dirty="0" smtClean="0">
                <a:solidFill>
                  <a:srgbClr val="000000"/>
                </a:solidFill>
              </a:rPr>
              <a:t>Make sure current landscape plants are well contained and controlled</a:t>
            </a:r>
          </a:p>
          <a:p>
            <a:r>
              <a:rPr lang="en-US" dirty="0" smtClean="0">
                <a:solidFill>
                  <a:srgbClr val="000000"/>
                </a:solidFill>
              </a:rPr>
              <a:t>Removal projects </a:t>
            </a:r>
          </a:p>
          <a:p>
            <a:endParaRPr lang="en-US" dirty="0" smtClean="0"/>
          </a:p>
        </p:txBody>
      </p:sp>
      <p:sp>
        <p:nvSpPr>
          <p:cNvPr id="4" name="5-Point Star 3"/>
          <p:cNvSpPr/>
          <p:nvPr/>
        </p:nvSpPr>
        <p:spPr>
          <a:xfrm>
            <a:off x="-95250" y="5295900"/>
            <a:ext cx="8382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604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Invasive TREE Species in Greenville</a:t>
            </a:r>
            <a:endParaRPr lang="en-US" dirty="0"/>
          </a:p>
        </p:txBody>
      </p:sp>
      <p:sp>
        <p:nvSpPr>
          <p:cNvPr id="9" name="Content Placeholder 8"/>
          <p:cNvSpPr>
            <a:spLocks noGrp="1"/>
          </p:cNvSpPr>
          <p:nvPr>
            <p:ph sz="half" idx="1"/>
          </p:nvPr>
        </p:nvSpPr>
        <p:spPr/>
        <p:txBody>
          <a:bodyPr/>
          <a:lstStyle/>
          <a:p>
            <a:r>
              <a:rPr lang="en-US" dirty="0" smtClean="0"/>
              <a:t>Princess Tree</a:t>
            </a:r>
          </a:p>
          <a:p>
            <a:r>
              <a:rPr lang="en-US" dirty="0" smtClean="0"/>
              <a:t>Mimosa</a:t>
            </a:r>
          </a:p>
          <a:p>
            <a:r>
              <a:rPr lang="en-US" dirty="0" smtClean="0"/>
              <a:t>Tree of Heaven</a:t>
            </a:r>
          </a:p>
          <a:p>
            <a:r>
              <a:rPr lang="en-US" dirty="0" smtClean="0"/>
              <a:t>Chinaberry</a:t>
            </a:r>
          </a:p>
          <a:p>
            <a:r>
              <a:rPr lang="en-US" dirty="0" smtClean="0"/>
              <a:t>Chinese Parasol Tree</a:t>
            </a:r>
          </a:p>
          <a:p>
            <a:r>
              <a:rPr lang="en-US" dirty="0" smtClean="0"/>
              <a:t>White Mulberry</a:t>
            </a:r>
          </a:p>
          <a:p>
            <a:r>
              <a:rPr lang="en-US" dirty="0" smtClean="0"/>
              <a:t>White Poplar</a:t>
            </a:r>
          </a:p>
          <a:p>
            <a:r>
              <a:rPr lang="en-US" dirty="0" smtClean="0"/>
              <a:t>Bradford Pear</a:t>
            </a:r>
            <a:endParaRPr lang="en-US"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04792" y="1920875"/>
            <a:ext cx="3325416" cy="4433888"/>
          </a:xfrm>
        </p:spPr>
      </p:pic>
    </p:spTree>
    <p:extLst>
      <p:ext uri="{BB962C8B-B14F-4D97-AF65-F5344CB8AC3E}">
        <p14:creationId xmlns:p14="http://schemas.microsoft.com/office/powerpoint/2010/main" val="1044522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534400" cy="1143000"/>
          </a:xfrm>
        </p:spPr>
        <p:txBody>
          <a:bodyPr>
            <a:normAutofit fontScale="90000"/>
          </a:bodyPr>
          <a:lstStyle/>
          <a:p>
            <a:r>
              <a:rPr lang="en-US" dirty="0" smtClean="0"/>
              <a:t>Invasive SHRUB species in Greenville</a:t>
            </a:r>
            <a:endParaRPr lang="en-US" dirty="0"/>
          </a:p>
        </p:txBody>
      </p:sp>
      <p:sp>
        <p:nvSpPr>
          <p:cNvPr id="3" name="Content Placeholder 2"/>
          <p:cNvSpPr>
            <a:spLocks noGrp="1"/>
          </p:cNvSpPr>
          <p:nvPr>
            <p:ph sz="half" idx="1"/>
          </p:nvPr>
        </p:nvSpPr>
        <p:spPr/>
        <p:txBody>
          <a:bodyPr/>
          <a:lstStyle/>
          <a:p>
            <a:r>
              <a:rPr lang="en-US" dirty="0" err="1" smtClean="0"/>
              <a:t>Scotchbroom</a:t>
            </a:r>
            <a:endParaRPr lang="en-US" dirty="0" smtClean="0"/>
          </a:p>
          <a:p>
            <a:r>
              <a:rPr lang="en-US" dirty="0" smtClean="0"/>
              <a:t>Japanese Privet</a:t>
            </a:r>
          </a:p>
          <a:p>
            <a:r>
              <a:rPr lang="en-US" dirty="0" smtClean="0"/>
              <a:t>Chinese Privet</a:t>
            </a:r>
          </a:p>
          <a:p>
            <a:r>
              <a:rPr lang="en-US" dirty="0" smtClean="0"/>
              <a:t>Thorny Olive</a:t>
            </a:r>
          </a:p>
          <a:p>
            <a:r>
              <a:rPr lang="en-US" dirty="0" err="1" smtClean="0"/>
              <a:t>Multiflora</a:t>
            </a:r>
            <a:r>
              <a:rPr lang="en-US" dirty="0" smtClean="0"/>
              <a:t> Rose</a:t>
            </a:r>
          </a:p>
          <a:p>
            <a:r>
              <a:rPr lang="en-US" dirty="0" smtClean="0"/>
              <a:t>Japanese knotweed</a:t>
            </a:r>
          </a:p>
          <a:p>
            <a:r>
              <a:rPr lang="en-US" dirty="0" smtClean="0"/>
              <a:t>European Privet</a:t>
            </a:r>
          </a:p>
          <a:p>
            <a:r>
              <a:rPr lang="en-US" dirty="0" err="1" smtClean="0"/>
              <a:t>Nandina</a:t>
            </a:r>
            <a:endParaRPr lang="en-US" dirty="0" smtClean="0"/>
          </a:p>
          <a:p>
            <a:endParaRPr lang="en-US" dirty="0"/>
          </a:p>
        </p:txBody>
      </p:sp>
      <p:sp>
        <p:nvSpPr>
          <p:cNvPr id="4" name="Content Placeholder 3"/>
          <p:cNvSpPr>
            <a:spLocks noGrp="1"/>
          </p:cNvSpPr>
          <p:nvPr>
            <p:ph sz="half" idx="2"/>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4267200" cy="311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57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534400" cy="1143000"/>
          </a:xfrm>
        </p:spPr>
        <p:txBody>
          <a:bodyPr>
            <a:normAutofit fontScale="90000"/>
          </a:bodyPr>
          <a:lstStyle/>
          <a:p>
            <a:r>
              <a:rPr lang="en-US" dirty="0" smtClean="0"/>
              <a:t>Invasive VINE species in Greenville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Wisteria</a:t>
            </a:r>
          </a:p>
          <a:p>
            <a:r>
              <a:rPr lang="en-US" dirty="0" smtClean="0"/>
              <a:t>Kudzu</a:t>
            </a:r>
          </a:p>
          <a:p>
            <a:r>
              <a:rPr lang="en-US" dirty="0" smtClean="0"/>
              <a:t>Japanese Honeysuckle</a:t>
            </a:r>
          </a:p>
          <a:p>
            <a:r>
              <a:rPr lang="en-US" dirty="0" err="1" smtClean="0"/>
              <a:t>Vinca</a:t>
            </a:r>
            <a:r>
              <a:rPr lang="en-US" dirty="0"/>
              <a:t> </a:t>
            </a:r>
            <a:r>
              <a:rPr lang="en-US" dirty="0" smtClean="0"/>
              <a:t>(periwinkle)</a:t>
            </a:r>
          </a:p>
          <a:p>
            <a:r>
              <a:rPr lang="en-US" dirty="0" smtClean="0"/>
              <a:t>English Ivy</a:t>
            </a:r>
          </a:p>
          <a:p>
            <a:r>
              <a:rPr lang="en-US" dirty="0" smtClean="0"/>
              <a:t>Japanese climbing fern</a:t>
            </a:r>
          </a:p>
          <a:p>
            <a:pPr marL="0" indent="0">
              <a:buNone/>
            </a:pPr>
            <a:r>
              <a:rPr lang="en-US" dirty="0" smtClean="0"/>
              <a:t>OTHER Plants:</a:t>
            </a:r>
          </a:p>
          <a:p>
            <a:r>
              <a:rPr lang="en-US" dirty="0" smtClean="0"/>
              <a:t>Cogon grass</a:t>
            </a:r>
          </a:p>
          <a:p>
            <a:r>
              <a:rPr lang="en-US" dirty="0" smtClean="0"/>
              <a:t>Queen Ann’s Lace</a:t>
            </a:r>
          </a:p>
          <a:p>
            <a:r>
              <a:rPr lang="en-US" dirty="0" smtClean="0"/>
              <a:t>Bamboo</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04792" y="1920875"/>
            <a:ext cx="3325416" cy="4433888"/>
          </a:xfrm>
        </p:spPr>
      </p:pic>
    </p:spTree>
    <p:extLst>
      <p:ext uri="{BB962C8B-B14F-4D97-AF65-F5344CB8AC3E}">
        <p14:creationId xmlns:p14="http://schemas.microsoft.com/office/powerpoint/2010/main" val="2360564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complete list!</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a:t>
            </a:r>
            <a:r>
              <a:rPr lang="en-US" dirty="0" smtClean="0">
                <a:hlinkClick r:id="rId2"/>
              </a:rPr>
              <a:t>www.se-eppc.org/southcarolina/scinvasives.pdf</a:t>
            </a:r>
            <a:endParaRPr lang="en-US" dirty="0" smtClean="0"/>
          </a:p>
          <a:p>
            <a:r>
              <a:rPr lang="en-US" dirty="0">
                <a:hlinkClick r:id="rId3"/>
              </a:rPr>
              <a:t>http://</a:t>
            </a:r>
            <a:r>
              <a:rPr lang="en-US" dirty="0" smtClean="0">
                <a:hlinkClick r:id="rId3"/>
              </a:rPr>
              <a:t>threatsummary.forestthreats.org/browse.cfm?stateSearch=SC</a:t>
            </a:r>
            <a:endParaRPr lang="en-US" dirty="0" smtClean="0"/>
          </a:p>
          <a:p>
            <a:r>
              <a:rPr lang="en-US" dirty="0" smtClean="0"/>
              <a:t>Aquatic invasive species (mussels, snails, shrimp, fish, plants)</a:t>
            </a:r>
          </a:p>
          <a:p>
            <a:r>
              <a:rPr lang="en-US" dirty="0" smtClean="0"/>
              <a:t>Invasive terrestrial animals</a:t>
            </a:r>
          </a:p>
          <a:p>
            <a:pPr lvl="1"/>
            <a:r>
              <a:rPr lang="en-US" dirty="0" smtClean="0"/>
              <a:t>Brown </a:t>
            </a:r>
            <a:r>
              <a:rPr lang="en-US" dirty="0" err="1" smtClean="0"/>
              <a:t>Marmorated</a:t>
            </a:r>
            <a:r>
              <a:rPr lang="en-US" dirty="0" smtClean="0"/>
              <a:t> Stink Bug</a:t>
            </a:r>
          </a:p>
          <a:p>
            <a:pPr lvl="1"/>
            <a:r>
              <a:rPr lang="en-US" dirty="0" smtClean="0"/>
              <a:t>Green Mussel</a:t>
            </a:r>
          </a:p>
          <a:p>
            <a:pPr lvl="1"/>
            <a:r>
              <a:rPr lang="en-US" dirty="0" smtClean="0"/>
              <a:t>Apple snail</a:t>
            </a:r>
          </a:p>
          <a:p>
            <a:pPr lvl="1"/>
            <a:r>
              <a:rPr lang="en-US" dirty="0" smtClean="0"/>
              <a:t>Kudzu Beetle</a:t>
            </a:r>
          </a:p>
          <a:p>
            <a:pPr lvl="1"/>
            <a:r>
              <a:rPr lang="en-US" dirty="0" smtClean="0"/>
              <a:t>Hemlock Wooly </a:t>
            </a:r>
            <a:r>
              <a:rPr lang="en-US" dirty="0" err="1" smtClean="0"/>
              <a:t>Adelgid</a:t>
            </a:r>
            <a:endParaRPr lang="en-US" dirty="0" smtClean="0"/>
          </a:p>
          <a:p>
            <a:pPr lvl="1"/>
            <a:r>
              <a:rPr lang="en-US" dirty="0" smtClean="0"/>
              <a:t>Feral Pigs</a:t>
            </a:r>
          </a:p>
          <a:p>
            <a:endParaRPr lang="en-US" dirty="0"/>
          </a:p>
        </p:txBody>
      </p:sp>
    </p:spTree>
    <p:extLst>
      <p:ext uri="{BB962C8B-B14F-4D97-AF65-F5344CB8AC3E}">
        <p14:creationId xmlns:p14="http://schemas.microsoft.com/office/powerpoint/2010/main" val="4286841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a:t>
            </a:r>
            <a:endParaRPr lang="en-US" dirty="0"/>
          </a:p>
        </p:txBody>
      </p:sp>
      <p:sp>
        <p:nvSpPr>
          <p:cNvPr id="3" name="Content Placeholder 2"/>
          <p:cNvSpPr>
            <a:spLocks noGrp="1"/>
          </p:cNvSpPr>
          <p:nvPr>
            <p:ph idx="1"/>
          </p:nvPr>
        </p:nvSpPr>
        <p:spPr/>
        <p:txBody>
          <a:bodyPr/>
          <a:lstStyle/>
          <a:p>
            <a:r>
              <a:rPr lang="en-US" dirty="0" smtClean="0"/>
              <a:t>What is an invasive species</a:t>
            </a:r>
          </a:p>
          <a:p>
            <a:r>
              <a:rPr lang="en-US" dirty="0" smtClean="0"/>
              <a:t>Why does a species become invasive</a:t>
            </a:r>
          </a:p>
          <a:p>
            <a:r>
              <a:rPr lang="en-US" dirty="0" smtClean="0"/>
              <a:t>Invasive Species in South Carolina</a:t>
            </a:r>
          </a:p>
          <a:p>
            <a:r>
              <a:rPr lang="en-US" dirty="0" smtClean="0"/>
              <a:t>What can we do?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3276600"/>
            <a:ext cx="3059301" cy="3294148"/>
          </a:xfrm>
          <a:prstGeom prst="rect">
            <a:avLst/>
          </a:prstGeom>
        </p:spPr>
      </p:pic>
      <p:sp>
        <p:nvSpPr>
          <p:cNvPr id="5" name="Rectangle 4"/>
          <p:cNvSpPr/>
          <p:nvPr/>
        </p:nvSpPr>
        <p:spPr>
          <a:xfrm>
            <a:off x="5935514" y="6488668"/>
            <a:ext cx="1954381" cy="261610"/>
          </a:xfrm>
          <a:prstGeom prst="rect">
            <a:avLst/>
          </a:prstGeom>
        </p:spPr>
        <p:txBody>
          <a:bodyPr wrap="none">
            <a:spAutoFit/>
          </a:bodyPr>
          <a:lstStyle/>
          <a:p>
            <a:r>
              <a:rPr lang="en-US" sz="1100" i="1" dirty="0" err="1" smtClean="0"/>
              <a:t>Vinc</a:t>
            </a:r>
            <a:r>
              <a:rPr lang="en-US" sz="1100" dirty="0" err="1" smtClean="0"/>
              <a:t>a</a:t>
            </a:r>
            <a:r>
              <a:rPr lang="en-US" sz="1100" dirty="0" smtClean="0"/>
              <a:t> sp. </a:t>
            </a:r>
            <a:r>
              <a:rPr lang="en-US" sz="1100" dirty="0"/>
              <a:t>Photo by </a:t>
            </a:r>
            <a:r>
              <a:rPr lang="en-US" sz="1100" dirty="0" err="1"/>
              <a:t>J.DuRant</a:t>
            </a:r>
            <a:endParaRPr lang="en-US" sz="1100" dirty="0"/>
          </a:p>
        </p:txBody>
      </p:sp>
    </p:spTree>
    <p:extLst>
      <p:ext uri="{BB962C8B-B14F-4D97-AF65-F5344CB8AC3E}">
        <p14:creationId xmlns:p14="http://schemas.microsoft.com/office/powerpoint/2010/main" val="329978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 Terminology</a:t>
            </a:r>
            <a:endParaRPr lang="en-US" dirty="0"/>
          </a:p>
        </p:txBody>
      </p:sp>
      <p:sp>
        <p:nvSpPr>
          <p:cNvPr id="3" name="Content Placeholder 2"/>
          <p:cNvSpPr>
            <a:spLocks noGrp="1"/>
          </p:cNvSpPr>
          <p:nvPr>
            <p:ph idx="1"/>
          </p:nvPr>
        </p:nvSpPr>
        <p:spPr>
          <a:xfrm>
            <a:off x="457200" y="2286000"/>
            <a:ext cx="8305800" cy="4267200"/>
          </a:xfrm>
        </p:spPr>
        <p:txBody>
          <a:bodyPr>
            <a:normAutofit/>
          </a:bodyPr>
          <a:lstStyle/>
          <a:p>
            <a:r>
              <a:rPr lang="en-US" dirty="0" smtClean="0">
                <a:solidFill>
                  <a:srgbClr val="000000"/>
                </a:solidFill>
              </a:rPr>
              <a:t>Native: an animal or plant species that occurs naturally in an area.</a:t>
            </a:r>
          </a:p>
          <a:p>
            <a:endParaRPr lang="en-US" dirty="0" smtClean="0">
              <a:solidFill>
                <a:srgbClr val="000000"/>
              </a:solidFill>
            </a:endParaRPr>
          </a:p>
          <a:p>
            <a:r>
              <a:rPr lang="en-US" dirty="0" smtClean="0">
                <a:solidFill>
                  <a:srgbClr val="000000"/>
                </a:solidFill>
              </a:rPr>
              <a:t>Introduced Species: an animal or plant species that is not naturally occurring in the area where it is growing and has been moved by humans across a geographic boundary to a new environment</a:t>
            </a:r>
          </a:p>
          <a:p>
            <a:endParaRPr lang="en-US" dirty="0" smtClean="0">
              <a:solidFill>
                <a:srgbClr val="000000"/>
              </a:solidFill>
            </a:endParaRPr>
          </a:p>
        </p:txBody>
      </p:sp>
    </p:spTree>
    <p:extLst>
      <p:ext uri="{BB962C8B-B14F-4D97-AF65-F5344CB8AC3E}">
        <p14:creationId xmlns:p14="http://schemas.microsoft.com/office/powerpoint/2010/main" val="112893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 Terminology</a:t>
            </a:r>
            <a:endParaRPr lang="en-US" dirty="0"/>
          </a:p>
        </p:txBody>
      </p:sp>
      <p:sp>
        <p:nvSpPr>
          <p:cNvPr id="3" name="Content Placeholder 2"/>
          <p:cNvSpPr>
            <a:spLocks noGrp="1"/>
          </p:cNvSpPr>
          <p:nvPr>
            <p:ph idx="1"/>
          </p:nvPr>
        </p:nvSpPr>
        <p:spPr>
          <a:xfrm>
            <a:off x="457200" y="2133600"/>
            <a:ext cx="8305800" cy="4419600"/>
          </a:xfrm>
        </p:spPr>
        <p:txBody>
          <a:bodyPr>
            <a:normAutofit/>
          </a:bodyPr>
          <a:lstStyle/>
          <a:p>
            <a:r>
              <a:rPr lang="en-US" dirty="0" smtClean="0">
                <a:solidFill>
                  <a:srgbClr val="000000"/>
                </a:solidFill>
              </a:rPr>
              <a:t>Invasive Species: an introduced animal or plant that is causing (or can/will cause) ecological or economic damage within the new ecosystem</a:t>
            </a:r>
          </a:p>
          <a:p>
            <a:pPr lvl="1"/>
            <a:r>
              <a:rPr lang="en-US" dirty="0" smtClean="0">
                <a:solidFill>
                  <a:srgbClr val="000000"/>
                </a:solidFill>
              </a:rPr>
              <a:t>Ecological damage – harms the plants, animals, soil, etc.</a:t>
            </a:r>
          </a:p>
          <a:p>
            <a:pPr lvl="1"/>
            <a:r>
              <a:rPr lang="en-US" dirty="0" smtClean="0">
                <a:solidFill>
                  <a:srgbClr val="000000"/>
                </a:solidFill>
              </a:rPr>
              <a:t>Economic damage – costs money</a:t>
            </a:r>
            <a:endParaRPr lang="en-US" dirty="0">
              <a:solidFill>
                <a:srgbClr val="000000"/>
              </a:solidFill>
            </a:endParaRPr>
          </a:p>
        </p:txBody>
      </p:sp>
    </p:spTree>
    <p:extLst>
      <p:ext uri="{BB962C8B-B14F-4D97-AF65-F5344CB8AC3E}">
        <p14:creationId xmlns:p14="http://schemas.microsoft.com/office/powerpoint/2010/main" val="248128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a:t>
            </a:r>
            <a:endParaRPr lang="en-US" dirty="0"/>
          </a:p>
        </p:txBody>
      </p:sp>
      <p:sp>
        <p:nvSpPr>
          <p:cNvPr id="3" name="Content Placeholder 2"/>
          <p:cNvSpPr>
            <a:spLocks noGrp="1"/>
          </p:cNvSpPr>
          <p:nvPr>
            <p:ph idx="1"/>
          </p:nvPr>
        </p:nvSpPr>
        <p:spPr/>
        <p:txBody>
          <a:bodyPr/>
          <a:lstStyle/>
          <a:p>
            <a:r>
              <a:rPr lang="en-US" dirty="0" smtClean="0">
                <a:solidFill>
                  <a:srgbClr val="000000"/>
                </a:solidFill>
              </a:rPr>
              <a:t>An invasive species is an animal or plant that has been moved from its original habitat to a new one, </a:t>
            </a:r>
            <a:r>
              <a:rPr lang="en-US" u="sng" dirty="0" smtClean="0">
                <a:solidFill>
                  <a:srgbClr val="000000"/>
                </a:solidFill>
              </a:rPr>
              <a:t>and</a:t>
            </a:r>
            <a:r>
              <a:rPr lang="en-US" dirty="0" smtClean="0">
                <a:solidFill>
                  <a:srgbClr val="000000"/>
                </a:solidFill>
              </a:rPr>
              <a:t> is causing harm in its new environment</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505200"/>
            <a:ext cx="4064000" cy="3048000"/>
          </a:xfrm>
          <a:prstGeom prst="rect">
            <a:avLst/>
          </a:prstGeom>
        </p:spPr>
      </p:pic>
      <p:sp>
        <p:nvSpPr>
          <p:cNvPr id="4" name="TextBox 3"/>
          <p:cNvSpPr txBox="1"/>
          <p:nvPr/>
        </p:nvSpPr>
        <p:spPr>
          <a:xfrm>
            <a:off x="5029200" y="6553200"/>
            <a:ext cx="3352800" cy="261610"/>
          </a:xfrm>
          <a:prstGeom prst="rect">
            <a:avLst/>
          </a:prstGeom>
          <a:noFill/>
        </p:spPr>
        <p:txBody>
          <a:bodyPr wrap="square" rtlCol="0">
            <a:spAutoFit/>
          </a:bodyPr>
          <a:lstStyle/>
          <a:p>
            <a:r>
              <a:rPr lang="en-US" sz="1100" dirty="0" smtClean="0"/>
              <a:t>Privet. Photo by </a:t>
            </a:r>
            <a:r>
              <a:rPr lang="en-US" sz="1100" dirty="0" err="1" smtClean="0"/>
              <a:t>J.DuRant</a:t>
            </a:r>
            <a:endParaRPr lang="en-US" sz="1100" dirty="0"/>
          </a:p>
        </p:txBody>
      </p:sp>
    </p:spTree>
    <p:extLst>
      <p:ext uri="{BB962C8B-B14F-4D97-AF65-F5344CB8AC3E}">
        <p14:creationId xmlns:p14="http://schemas.microsoft.com/office/powerpoint/2010/main" val="1344826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Invasive Species in the Urban Environment</a:t>
            </a:r>
            <a:endParaRPr lang="en-US" dirty="0"/>
          </a:p>
        </p:txBody>
      </p:sp>
      <p:sp>
        <p:nvSpPr>
          <p:cNvPr id="3" name="Content Placeholder 2"/>
          <p:cNvSpPr>
            <a:spLocks noGrp="1"/>
          </p:cNvSpPr>
          <p:nvPr>
            <p:ph idx="1"/>
          </p:nvPr>
        </p:nvSpPr>
        <p:spPr>
          <a:xfrm>
            <a:off x="381000" y="1981200"/>
            <a:ext cx="8305800" cy="4541521"/>
          </a:xfrm>
          <a:solidFill>
            <a:schemeClr val="bg1">
              <a:alpha val="48000"/>
            </a:schemeClr>
          </a:solidFill>
        </p:spPr>
        <p:txBody>
          <a:bodyPr/>
          <a:lstStyle/>
          <a:p>
            <a:r>
              <a:rPr lang="en-US" dirty="0" smtClean="0"/>
              <a:t>We love to move things around!</a:t>
            </a:r>
          </a:p>
          <a:p>
            <a:pPr lvl="1"/>
            <a:r>
              <a:rPr lang="en-US" dirty="0" smtClean="0"/>
              <a:t>And that isn’t always a bad thing. Many of our landscape and crop plants are introduced species, and as long as they don’t “escape” and cause harm, there is nothing wrong with that.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657600"/>
            <a:ext cx="3962400" cy="2971800"/>
          </a:xfrm>
          <a:prstGeom prst="rect">
            <a:avLst/>
          </a:prstGeom>
        </p:spPr>
      </p:pic>
      <p:sp>
        <p:nvSpPr>
          <p:cNvPr id="5" name="Rectangle 4"/>
          <p:cNvSpPr/>
          <p:nvPr/>
        </p:nvSpPr>
        <p:spPr>
          <a:xfrm>
            <a:off x="4953000" y="6553200"/>
            <a:ext cx="3272050" cy="261610"/>
          </a:xfrm>
          <a:prstGeom prst="rect">
            <a:avLst/>
          </a:prstGeom>
        </p:spPr>
        <p:txBody>
          <a:bodyPr wrap="none">
            <a:spAutoFit/>
          </a:bodyPr>
          <a:lstStyle/>
          <a:p>
            <a:r>
              <a:rPr lang="en-US" sz="1100" dirty="0" smtClean="0"/>
              <a:t>English Ivy in McPherson Park. </a:t>
            </a:r>
            <a:r>
              <a:rPr lang="en-US" sz="1100" dirty="0"/>
              <a:t>Photo by </a:t>
            </a:r>
            <a:r>
              <a:rPr lang="en-US" sz="1100" dirty="0" err="1"/>
              <a:t>J.DuRant</a:t>
            </a:r>
            <a:endParaRPr lang="en-US" sz="1100" dirty="0"/>
          </a:p>
        </p:txBody>
      </p:sp>
    </p:spTree>
    <p:extLst>
      <p:ext uri="{BB962C8B-B14F-4D97-AF65-F5344CB8AC3E}">
        <p14:creationId xmlns:p14="http://schemas.microsoft.com/office/powerpoint/2010/main" val="1706242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Invasive Species in the Urban Environment</a:t>
            </a:r>
            <a:endParaRPr lang="en-US" dirty="0"/>
          </a:p>
        </p:txBody>
      </p:sp>
      <p:sp>
        <p:nvSpPr>
          <p:cNvPr id="3" name="Content Placeholder 2"/>
          <p:cNvSpPr>
            <a:spLocks noGrp="1"/>
          </p:cNvSpPr>
          <p:nvPr>
            <p:ph idx="1"/>
          </p:nvPr>
        </p:nvSpPr>
        <p:spPr>
          <a:xfrm>
            <a:off x="381000" y="1981200"/>
            <a:ext cx="8305800" cy="4541521"/>
          </a:xfrm>
          <a:solidFill>
            <a:schemeClr val="bg1">
              <a:alpha val="48000"/>
            </a:schemeClr>
          </a:solidFill>
        </p:spPr>
        <p:txBody>
          <a:bodyPr/>
          <a:lstStyle/>
          <a:p>
            <a:r>
              <a:rPr lang="en-US" dirty="0" smtClean="0">
                <a:solidFill>
                  <a:srgbClr val="000000"/>
                </a:solidFill>
              </a:rPr>
              <a:t>Urban environments (such as the edges of roads and vacant lots) are ideal places for invaders to grow, and can help increase the spread of invasive species.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8649" y="3581400"/>
            <a:ext cx="4453685" cy="3014990"/>
          </a:xfrm>
          <a:prstGeom prst="rect">
            <a:avLst/>
          </a:prstGeom>
        </p:spPr>
      </p:pic>
      <p:sp>
        <p:nvSpPr>
          <p:cNvPr id="5" name="Rectangle 4"/>
          <p:cNvSpPr/>
          <p:nvPr/>
        </p:nvSpPr>
        <p:spPr>
          <a:xfrm>
            <a:off x="4419600" y="6596390"/>
            <a:ext cx="4661854" cy="261610"/>
          </a:xfrm>
          <a:prstGeom prst="rect">
            <a:avLst/>
          </a:prstGeom>
        </p:spPr>
        <p:txBody>
          <a:bodyPr wrap="none">
            <a:spAutoFit/>
          </a:bodyPr>
          <a:lstStyle/>
          <a:p>
            <a:r>
              <a:rPr lang="en-US" sz="1100" dirty="0" smtClean="0"/>
              <a:t>Invasive Clematis vines along the Swamp Rabbit Trail. Photo </a:t>
            </a:r>
            <a:r>
              <a:rPr lang="en-US" sz="1100" dirty="0"/>
              <a:t>by </a:t>
            </a:r>
            <a:r>
              <a:rPr lang="en-US" sz="1100" dirty="0" err="1"/>
              <a:t>J.DuRant</a:t>
            </a:r>
            <a:endParaRPr lang="en-US" sz="1100" dirty="0"/>
          </a:p>
        </p:txBody>
      </p:sp>
    </p:spTree>
    <p:extLst>
      <p:ext uri="{BB962C8B-B14F-4D97-AF65-F5344CB8AC3E}">
        <p14:creationId xmlns:p14="http://schemas.microsoft.com/office/powerpoint/2010/main" val="1340748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statistics</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Hawaii: 95% of plant species loss caused by invasive species </a:t>
            </a:r>
            <a:r>
              <a:rPr lang="en-US" dirty="0">
                <a:solidFill>
                  <a:srgbClr val="000000"/>
                </a:solidFill>
              </a:rPr>
              <a:t>(93 extinct, 40 endangered out of 1126 natives</a:t>
            </a:r>
            <a:r>
              <a:rPr lang="en-US" dirty="0" smtClean="0">
                <a:solidFill>
                  <a:srgbClr val="000000"/>
                </a:solidFill>
              </a:rPr>
              <a:t>)</a:t>
            </a:r>
          </a:p>
          <a:p>
            <a:r>
              <a:rPr lang="en-US" dirty="0" smtClean="0">
                <a:solidFill>
                  <a:srgbClr val="000000"/>
                </a:solidFill>
              </a:rPr>
              <a:t>South Carolina spends 2.5 million yearly to control the invasive aquatic weed </a:t>
            </a:r>
            <a:r>
              <a:rPr lang="en-US" dirty="0" err="1" smtClean="0">
                <a:solidFill>
                  <a:srgbClr val="000000"/>
                </a:solidFill>
              </a:rPr>
              <a:t>hydrilla</a:t>
            </a:r>
            <a:r>
              <a:rPr lang="en-US" dirty="0" smtClean="0">
                <a:solidFill>
                  <a:srgbClr val="000000"/>
                </a:solidFill>
              </a:rPr>
              <a:t> alone</a:t>
            </a:r>
          </a:p>
          <a:p>
            <a:r>
              <a:rPr lang="en-US" dirty="0" smtClean="0">
                <a:solidFill>
                  <a:srgbClr val="000000"/>
                </a:solidFill>
              </a:rPr>
              <a:t>US spends more than 138 billion per year controlling and removing invasive species</a:t>
            </a:r>
            <a:endParaRPr lang="en-US" dirty="0">
              <a:solidFill>
                <a:srgbClr val="000000"/>
              </a:solidFill>
            </a:endParaRPr>
          </a:p>
        </p:txBody>
      </p:sp>
    </p:spTree>
    <p:extLst>
      <p:ext uri="{BB962C8B-B14F-4D97-AF65-F5344CB8AC3E}">
        <p14:creationId xmlns:p14="http://schemas.microsoft.com/office/powerpoint/2010/main" val="1563961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some species invade and others don’t</a:t>
            </a:r>
            <a:endParaRPr lang="en-US" dirty="0"/>
          </a:p>
        </p:txBody>
      </p:sp>
      <p:sp>
        <p:nvSpPr>
          <p:cNvPr id="3" name="Content Placeholder 2"/>
          <p:cNvSpPr>
            <a:spLocks noGrp="1"/>
          </p:cNvSpPr>
          <p:nvPr>
            <p:ph idx="1"/>
          </p:nvPr>
        </p:nvSpPr>
        <p:spPr>
          <a:xfrm>
            <a:off x="457200" y="1935480"/>
            <a:ext cx="8305800" cy="4389120"/>
          </a:xfrm>
        </p:spPr>
        <p:txBody>
          <a:bodyPr/>
          <a:lstStyle/>
          <a:p>
            <a:r>
              <a:rPr lang="en-US" dirty="0" smtClean="0"/>
              <a:t>Usually a combination of factors such as</a:t>
            </a:r>
          </a:p>
          <a:p>
            <a:pPr lvl="1"/>
            <a:r>
              <a:rPr lang="en-US" dirty="0" smtClean="0">
                <a:solidFill>
                  <a:srgbClr val="000000"/>
                </a:solidFill>
              </a:rPr>
              <a:t>Grow and reproduce fast (Kudzu can grow 1 foot in a day)</a:t>
            </a:r>
          </a:p>
          <a:p>
            <a:pPr lvl="1"/>
            <a:r>
              <a:rPr lang="en-US" dirty="0" smtClean="0">
                <a:solidFill>
                  <a:srgbClr val="000000"/>
                </a:solidFill>
              </a:rPr>
              <a:t>Escape from predators/pathogens/competitors </a:t>
            </a:r>
          </a:p>
          <a:p>
            <a:pPr lvl="1"/>
            <a:r>
              <a:rPr lang="en-US" dirty="0" smtClean="0">
                <a:solidFill>
                  <a:srgbClr val="000000"/>
                </a:solidFill>
              </a:rPr>
              <a:t>Able to grow in a variety of habitats </a:t>
            </a:r>
          </a:p>
          <a:p>
            <a:pPr lvl="1"/>
            <a:r>
              <a:rPr lang="en-US" dirty="0" smtClean="0">
                <a:solidFill>
                  <a:srgbClr val="000000"/>
                </a:solidFill>
              </a:rPr>
              <a:t>Seeds abundant, resilient, and/or easily dispersed</a:t>
            </a:r>
          </a:p>
          <a:p>
            <a:pPr lvl="1"/>
            <a:r>
              <a:rPr lang="en-US" dirty="0" smtClean="0">
                <a:solidFill>
                  <a:srgbClr val="000000"/>
                </a:solidFill>
              </a:rPr>
              <a:t>Reproduce through sprouts or roots</a:t>
            </a:r>
          </a:p>
          <a:p>
            <a:pPr lvl="1"/>
            <a:r>
              <a:rPr lang="en-US" dirty="0" smtClean="0">
                <a:solidFill>
                  <a:srgbClr val="000000"/>
                </a:solidFill>
              </a:rPr>
              <a:t>Chemical warfare </a:t>
            </a:r>
          </a:p>
          <a:p>
            <a:pPr lvl="2"/>
            <a:r>
              <a:rPr lang="en-US" dirty="0" smtClean="0">
                <a:solidFill>
                  <a:srgbClr val="000000"/>
                </a:solidFill>
              </a:rPr>
              <a:t>toxic to herbivores or other plants</a:t>
            </a:r>
          </a:p>
          <a:p>
            <a:pPr marL="393192" lvl="1"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175668"/>
            <a:ext cx="2228564" cy="2377532"/>
          </a:xfrm>
          <a:prstGeom prst="rect">
            <a:avLst/>
          </a:prstGeom>
        </p:spPr>
      </p:pic>
      <p:sp>
        <p:nvSpPr>
          <p:cNvPr id="5" name="Rectangle 4"/>
          <p:cNvSpPr/>
          <p:nvPr/>
        </p:nvSpPr>
        <p:spPr>
          <a:xfrm>
            <a:off x="6172200" y="6513552"/>
            <a:ext cx="2834430" cy="261610"/>
          </a:xfrm>
          <a:prstGeom prst="rect">
            <a:avLst/>
          </a:prstGeom>
        </p:spPr>
        <p:txBody>
          <a:bodyPr wrap="none">
            <a:spAutoFit/>
          </a:bodyPr>
          <a:lstStyle/>
          <a:p>
            <a:r>
              <a:rPr lang="en-US" sz="1100" dirty="0" smtClean="0"/>
              <a:t>Mimosa with seed pods. Photo </a:t>
            </a:r>
            <a:r>
              <a:rPr lang="en-US" sz="1100" dirty="0"/>
              <a:t>by </a:t>
            </a:r>
            <a:r>
              <a:rPr lang="en-US" sz="1100" dirty="0" err="1"/>
              <a:t>J.DuRant</a:t>
            </a:r>
            <a:endParaRPr lang="en-US" sz="11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4197975"/>
            <a:ext cx="2685764" cy="2332918"/>
          </a:xfrm>
          <a:prstGeom prst="rect">
            <a:avLst/>
          </a:prstGeom>
        </p:spPr>
      </p:pic>
    </p:spTree>
    <p:extLst>
      <p:ext uri="{BB962C8B-B14F-4D97-AF65-F5344CB8AC3E}">
        <p14:creationId xmlns:p14="http://schemas.microsoft.com/office/powerpoint/2010/main" val="14848148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B6A06"/>
      </a:dk2>
      <a:lt2>
        <a:srgbClr val="C6D945"/>
      </a:lt2>
      <a:accent1>
        <a:srgbClr val="E65D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1062</TotalTime>
  <Words>851</Words>
  <Application>Microsoft Office PowerPoint</Application>
  <PresentationFormat>On-screen Show (4:3)</PresentationFormat>
  <Paragraphs>113</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Invasive Species</vt:lpstr>
      <vt:lpstr>Invasive Species</vt:lpstr>
      <vt:lpstr>Invasive Species: Terminology</vt:lpstr>
      <vt:lpstr>Invasive Species: Terminology</vt:lpstr>
      <vt:lpstr>Simplified</vt:lpstr>
      <vt:lpstr>Invasive Species in the Urban Environment</vt:lpstr>
      <vt:lpstr>Invasive Species in the Urban Environment</vt:lpstr>
      <vt:lpstr>Some statistics</vt:lpstr>
      <vt:lpstr>Why do some species invade and others don’t</vt:lpstr>
      <vt:lpstr>Damage caused by invasive species</vt:lpstr>
      <vt:lpstr>Where do they come from?</vt:lpstr>
      <vt:lpstr>What can we do?</vt:lpstr>
      <vt:lpstr>Invasive TREE Species in Greenville</vt:lpstr>
      <vt:lpstr>Invasive SHRUB species in Greenville</vt:lpstr>
      <vt:lpstr>Invasive VINE species in Greenville</vt:lpstr>
      <vt:lpstr>Not a complete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kinds of stuff about plants</dc:title>
  <dc:creator>Jaclin DuRant</dc:creator>
  <cp:lastModifiedBy>Jaclin DuRant</cp:lastModifiedBy>
  <cp:revision>38</cp:revision>
  <dcterms:created xsi:type="dcterms:W3CDTF">2012-05-08T12:12:19Z</dcterms:created>
  <dcterms:modified xsi:type="dcterms:W3CDTF">2013-07-11T14:19:58Z</dcterms:modified>
</cp:coreProperties>
</file>